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0.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782" r:id="rId8"/>
    <p:sldMasterId id="2147483806" r:id="rId9"/>
    <p:sldMasterId id="2147483839" r:id="rId10"/>
    <p:sldMasterId id="2147483855" r:id="rId11"/>
  </p:sldMasterIdLst>
  <p:notesMasterIdLst>
    <p:notesMasterId r:id="rId40"/>
  </p:notesMasterIdLst>
  <p:sldIdLst>
    <p:sldId id="262" r:id="rId12"/>
    <p:sldId id="383" r:id="rId13"/>
    <p:sldId id="301" r:id="rId14"/>
    <p:sldId id="364" r:id="rId15"/>
    <p:sldId id="339" r:id="rId16"/>
    <p:sldId id="341" r:id="rId17"/>
    <p:sldId id="370" r:id="rId18"/>
    <p:sldId id="365" r:id="rId19"/>
    <p:sldId id="366" r:id="rId20"/>
    <p:sldId id="369" r:id="rId21"/>
    <p:sldId id="367" r:id="rId22"/>
    <p:sldId id="368" r:id="rId23"/>
    <p:sldId id="375" r:id="rId24"/>
    <p:sldId id="319" r:id="rId25"/>
    <p:sldId id="337" r:id="rId26"/>
    <p:sldId id="374" r:id="rId27"/>
    <p:sldId id="371" r:id="rId28"/>
    <p:sldId id="372" r:id="rId29"/>
    <p:sldId id="373" r:id="rId30"/>
    <p:sldId id="376" r:id="rId31"/>
    <p:sldId id="384" r:id="rId32"/>
    <p:sldId id="378" r:id="rId33"/>
    <p:sldId id="379" r:id="rId34"/>
    <p:sldId id="363" r:id="rId35"/>
    <p:sldId id="292" r:id="rId36"/>
    <p:sldId id="381" r:id="rId37"/>
    <p:sldId id="382" r:id="rId38"/>
    <p:sldId id="385" r:id="rId3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6" autoAdjust="0"/>
    <p:restoredTop sz="96464" autoAdjust="0"/>
  </p:normalViewPr>
  <p:slideViewPr>
    <p:cSldViewPr snapToGrid="0">
      <p:cViewPr>
        <p:scale>
          <a:sx n="100" d="100"/>
          <a:sy n="100" d="100"/>
        </p:scale>
        <p:origin x="9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2018-04-30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5</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15</a:t>
            </a:fld>
            <a:endParaRPr lang="sv-SE"/>
          </a:p>
        </p:txBody>
      </p:sp>
    </p:spTree>
    <p:extLst>
      <p:ext uri="{BB962C8B-B14F-4D97-AF65-F5344CB8AC3E}">
        <p14:creationId xmlns:p14="http://schemas.microsoft.com/office/powerpoint/2010/main" val="53807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24</a:t>
            </a:fld>
            <a:endParaRPr lang="en-US"/>
          </a:p>
        </p:txBody>
      </p:sp>
    </p:spTree>
    <p:extLst>
      <p:ext uri="{BB962C8B-B14F-4D97-AF65-F5344CB8AC3E}">
        <p14:creationId xmlns:p14="http://schemas.microsoft.com/office/powerpoint/2010/main" val="37630610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8.xml"/><Relationship Id="rId4" Type="http://schemas.openxmlformats.org/officeDocument/2006/relationships/image" Target="../media/image2.jp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tags" Target="../tags/tag1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tags" Target="../tags/tag21.xml"/></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tags" Target="../tags/tag23.xml"/></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tags" Target="../tags/tag2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9.xml"/><Relationship Id="rId1" Type="http://schemas.openxmlformats.org/officeDocument/2006/relationships/themeOverride" Target="../theme/themeOverride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0.xml"/><Relationship Id="rId1" Type="http://schemas.openxmlformats.org/officeDocument/2006/relationships/themeOverride" Target="../theme/themeOverride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0.xml"/><Relationship Id="rId1" Type="http://schemas.openxmlformats.org/officeDocument/2006/relationships/themeOverride" Target="../theme/themeOverride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10.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dirty="0"/>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10020615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dirty="0"/>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dirty="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1655779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16708674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11" name="Afbeelding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74171"/>
            <a:ext cx="12192000" cy="6096000"/>
          </a:xfrm>
          <a:prstGeom prst="rect">
            <a:avLst/>
          </a:prstGeom>
        </p:spPr>
      </p:pic>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dirty="0"/>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dirty="0"/>
          </a:p>
        </p:txBody>
      </p:sp>
      <p:pic>
        <p:nvPicPr>
          <p:cNvPr id="14" name="Image 13" descr="VE_RGB_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5078754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dirty="0"/>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9283294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9808101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23483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8806502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3552016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7237389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2869382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dirty="0"/>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8395283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131772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dirty="0" err="1"/>
              <a:t>titel</a:t>
            </a:r>
            <a:endParaRPr lang="fr-FR" dirty="0"/>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dirty="0"/>
          </a:p>
        </p:txBody>
      </p:sp>
    </p:spTree>
    <p:extLst>
      <p:ext uri="{BB962C8B-B14F-4D97-AF65-F5344CB8AC3E}">
        <p14:creationId xmlns:p14="http://schemas.microsoft.com/office/powerpoint/2010/main" val="6835121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dirty="0"/>
          </a:p>
        </p:txBody>
      </p:sp>
    </p:spTree>
    <p:extLst>
      <p:ext uri="{BB962C8B-B14F-4D97-AF65-F5344CB8AC3E}">
        <p14:creationId xmlns:p14="http://schemas.microsoft.com/office/powerpoint/2010/main" val="21049133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err="1"/>
              <a:t>titel</a:t>
            </a:r>
            <a:endParaRPr lang="fr-FR" dirty="0"/>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dirty="0"/>
          </a:p>
        </p:txBody>
      </p:sp>
    </p:spTree>
    <p:extLst>
      <p:ext uri="{BB962C8B-B14F-4D97-AF65-F5344CB8AC3E}">
        <p14:creationId xmlns:p14="http://schemas.microsoft.com/office/powerpoint/2010/main" val="38014758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dirty="0"/>
          </a:p>
        </p:txBody>
      </p:sp>
    </p:spTree>
    <p:extLst>
      <p:ext uri="{BB962C8B-B14F-4D97-AF65-F5344CB8AC3E}">
        <p14:creationId xmlns:p14="http://schemas.microsoft.com/office/powerpoint/2010/main" val="2281145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dirty="0" err="1"/>
              <a:t>titel</a:t>
            </a:r>
            <a:endParaRPr lang="fr-FR" dirty="0"/>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5193622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dirty="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dirty="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dirty="0">
                <a:latin typeface="Arial" panose="020B0604020202020204" pitchFamily="34" charset="0"/>
                <a:cs typeface="Arial" panose="020B0604020202020204" pitchFamily="34" charset="0"/>
              </a:rPr>
              <a:t>THE BEST OF TECHNOLOGY</a:t>
            </a:r>
            <a:br>
              <a:rPr lang="fr-FR" sz="3733" b="1" dirty="0">
                <a:latin typeface="Arial" panose="020B0604020202020204" pitchFamily="34" charset="0"/>
                <a:cs typeface="Arial" panose="020B0604020202020204" pitchFamily="34" charset="0"/>
              </a:rPr>
            </a:br>
            <a:r>
              <a:rPr lang="fr-FR" sz="3733" b="1" dirty="0">
                <a:solidFill>
                  <a:schemeClr val="accent1"/>
                </a:solidFill>
                <a:latin typeface="Arial" panose="020B0604020202020204" pitchFamily="34" charset="0"/>
                <a:cs typeface="Arial" panose="020B0604020202020204" pitchFamily="34" charset="0"/>
              </a:rPr>
              <a:t>WITH A HUMAN TOUCH</a:t>
            </a:r>
            <a:endParaRPr lang="nl-NL" sz="3733"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3394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1400200255"/>
      </p:ext>
    </p:extLst>
  </p:cSld>
  <p:clrMapOvr>
    <a:masterClrMapping/>
  </p:clrMapOvr>
  <p:transition spd="slow">
    <p:wip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nfluencer - With Logos">
    <p:spTree>
      <p:nvGrpSpPr>
        <p:cNvPr id="1" name=""/>
        <p:cNvGrpSpPr/>
        <p:nvPr/>
      </p:nvGrpSpPr>
      <p:grpSpPr>
        <a:xfrm>
          <a:off x="0" y="0"/>
          <a:ext cx="0" cy="0"/>
          <a:chOff x="0" y="0"/>
          <a:chExt cx="0" cy="0"/>
        </a:xfrm>
      </p:grpSpPr>
      <p:sp>
        <p:nvSpPr>
          <p:cNvPr id="18" name="Text Placeholder 15"/>
          <p:cNvSpPr>
            <a:spLocks noGrp="1"/>
          </p:cNvSpPr>
          <p:nvPr>
            <p:ph type="body" sz="quarter" idx="10"/>
          </p:nvPr>
        </p:nvSpPr>
        <p:spPr>
          <a:xfrm>
            <a:off x="3815934" y="990600"/>
            <a:ext cx="4495800" cy="381000"/>
          </a:xfrm>
          <a:prstGeom prst="rect">
            <a:avLst/>
          </a:prstGeom>
        </p:spPr>
        <p:txBody>
          <a:bodyPr/>
          <a:lstStyle>
            <a:lvl1pPr>
              <a:defRPr sz="2400">
                <a:solidFill>
                  <a:schemeClr val="tx1">
                    <a:lumMod val="65000"/>
                    <a:lumOff val="35000"/>
                  </a:schemeClr>
                </a:solidFill>
              </a:defRPr>
            </a:lvl1pPr>
          </a:lstStyle>
          <a:p>
            <a:pPr lvl="0"/>
            <a:r>
              <a:rPr lang="en-US" dirty="0"/>
              <a:t>Click to edit Master text styles</a:t>
            </a:r>
          </a:p>
        </p:txBody>
      </p:sp>
      <p:sp>
        <p:nvSpPr>
          <p:cNvPr id="6" name="Title Placeholder 1"/>
          <p:cNvSpPr>
            <a:spLocks noGrp="1"/>
          </p:cNvSpPr>
          <p:nvPr>
            <p:ph type="title"/>
          </p:nvPr>
        </p:nvSpPr>
        <p:spPr>
          <a:xfrm>
            <a:off x="476011" y="381000"/>
            <a:ext cx="11175647" cy="609600"/>
          </a:xfrm>
          <a:prstGeom prst="rect">
            <a:avLst/>
          </a:prstGeom>
        </p:spPr>
        <p:txBody>
          <a:bodyPr vert="horz" lIns="91440" tIns="45720" rIns="91440" bIns="45720" rtlCol="0" anchor="ctr">
            <a:noAutofit/>
          </a:bodyPr>
          <a:lstStyle>
            <a:lvl1pPr>
              <a:defRPr>
                <a:solidFill>
                  <a:srgbClr val="74C095"/>
                </a:solidFill>
              </a:defRPr>
            </a:lvl1pPr>
          </a:lstStyle>
          <a:p>
            <a:r>
              <a:rPr lang="en-US" dirty="0"/>
              <a:t>Click to edit Master title style</a:t>
            </a:r>
          </a:p>
        </p:txBody>
      </p:sp>
    </p:spTree>
    <p:extLst>
      <p:ext uri="{BB962C8B-B14F-4D97-AF65-F5344CB8AC3E}">
        <p14:creationId xmlns:p14="http://schemas.microsoft.com/office/powerpoint/2010/main" val="673524886"/>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Startpage,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003" y="1053737"/>
            <a:ext cx="12240000" cy="2864348"/>
          </a:xfrm>
          <a:prstGeom prst="rect">
            <a:avLst/>
          </a:prstGeom>
        </p:spPr>
      </p:pic>
      <p:sp>
        <p:nvSpPr>
          <p:cNvPr id="2" name="Rubrik 1"/>
          <p:cNvSpPr>
            <a:spLocks noGrp="1"/>
          </p:cNvSpPr>
          <p:nvPr>
            <p:ph type="ctrTitle" hasCustomPrompt="1"/>
          </p:nvPr>
        </p:nvSpPr>
        <p:spPr>
          <a:xfrm>
            <a:off x="480000" y="240000"/>
            <a:ext cx="9600000" cy="480000"/>
          </a:xfrm>
        </p:spPr>
        <p:txBody>
          <a:bodyPr/>
          <a:lstStyle>
            <a:lvl1pPr>
              <a:defRPr baseline="0"/>
            </a:lvl1pPr>
          </a:lstStyle>
          <a:p>
            <a:r>
              <a:rPr lang="en-US" noProof="0" dirty="0"/>
              <a:t>Headline First line</a:t>
            </a:r>
          </a:p>
        </p:txBody>
      </p:sp>
      <p:sp>
        <p:nvSpPr>
          <p:cNvPr id="3" name="Underrubrik 2"/>
          <p:cNvSpPr>
            <a:spLocks noGrp="1"/>
          </p:cNvSpPr>
          <p:nvPr>
            <p:ph type="subTitle" idx="1" hasCustomPrompt="1"/>
          </p:nvPr>
        </p:nvSpPr>
        <p:spPr>
          <a:xfrm>
            <a:off x="480000" y="720000"/>
            <a:ext cx="9600000" cy="480000"/>
          </a:xfrm>
        </p:spPr>
        <p:txBody>
          <a:bodyPr>
            <a:noAutofit/>
          </a:bodyPr>
          <a:lstStyle>
            <a:lvl1pPr marL="0" indent="0" algn="l">
              <a:lnSpc>
                <a:spcPct val="100000"/>
              </a:lnSpc>
              <a:spcAft>
                <a:spcPts val="0"/>
              </a:spcAft>
              <a:buNone/>
              <a:defRPr sz="3733" cap="all" baseline="0">
                <a:solidFill>
                  <a:schemeClr val="accent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Headline Second line</a:t>
            </a:r>
          </a:p>
        </p:txBody>
      </p:sp>
      <p:sp>
        <p:nvSpPr>
          <p:cNvPr id="4" name="Platshållare för datum 3"/>
          <p:cNvSpPr>
            <a:spLocks noGrp="1"/>
          </p:cNvSpPr>
          <p:nvPr>
            <p:ph type="dt" sz="half" idx="10"/>
          </p:nvPr>
        </p:nvSpPr>
        <p:spPr/>
        <p:txBody>
          <a:bodyPr/>
          <a:lstStyle/>
          <a:p>
            <a:fld id="{FD53EE5B-179B-42EF-B88C-5BE3C7D22739}" type="datetime1">
              <a:rPr lang="en-US" smtClean="0"/>
              <a:t>4/30/2018</a:t>
            </a:fld>
            <a:endParaRPr lang="en-US"/>
          </a:p>
        </p:txBody>
      </p:sp>
      <p:sp>
        <p:nvSpPr>
          <p:cNvPr id="5" name="Platshållare för sidfot 4"/>
          <p:cNvSpPr>
            <a:spLocks noGrp="1"/>
          </p:cNvSpPr>
          <p:nvPr>
            <p:ph type="ftr" sz="quarter" idx="11"/>
          </p:nvPr>
        </p:nvSpPr>
        <p:spPr/>
        <p:txBody>
          <a:bodyPr/>
          <a:lstStyle/>
          <a:p>
            <a:r>
              <a:rPr lang="en-US" dirty="0"/>
              <a:t>SANDVIK: Title of presentation</a:t>
            </a:r>
          </a:p>
        </p:txBody>
      </p:sp>
      <p:sp>
        <p:nvSpPr>
          <p:cNvPr id="6" name="Platshållare för bildnummer 5"/>
          <p:cNvSpPr>
            <a:spLocks noGrp="1"/>
          </p:cNvSpPr>
          <p:nvPr>
            <p:ph type="sldNum" sz="quarter" idx="12"/>
          </p:nvPr>
        </p:nvSpPr>
        <p:spPr/>
        <p:txBody>
          <a:bodyPr/>
          <a:lstStyle/>
          <a:p>
            <a:fld id="{469B62F1-B431-48B6-8270-02431A1685B7}" type="slidenum">
              <a:rPr lang="en-US" smtClean="0"/>
              <a:t>‹#›</a:t>
            </a:fld>
            <a:endParaRPr lang="en-US"/>
          </a:p>
        </p:txBody>
      </p:sp>
      <p:pic>
        <p:nvPicPr>
          <p:cNvPr id="9" name="Bildobjekt 8" descr="SAV_Logo_cyan_RGB3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517" y="366888"/>
            <a:ext cx="1186484" cy="431997"/>
          </a:xfrm>
          <a:prstGeom prst="rect">
            <a:avLst/>
          </a:prstGeom>
        </p:spPr>
      </p:pic>
      <p:sp>
        <p:nvSpPr>
          <p:cNvPr id="8" name="Rectangular Callout 7"/>
          <p:cNvSpPr/>
          <p:nvPr userDrawn="1"/>
        </p:nvSpPr>
        <p:spPr>
          <a:xfrm>
            <a:off x="12576720" y="-712"/>
            <a:ext cx="1920000" cy="3600000"/>
          </a:xfrm>
          <a:prstGeom prst="wedgeRectCallout">
            <a:avLst>
              <a:gd name="adj1" fmla="val -60810"/>
              <a:gd name="adj2" fmla="val -20925"/>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067" noProof="0" dirty="0"/>
              <a:t>We use a two-color</a:t>
            </a:r>
            <a:r>
              <a:rPr lang="en-US" sz="1067" baseline="0" noProof="0" dirty="0"/>
              <a:t> headline system to highlight our rational and emotional side alike. The first line appears in blue (the rational side), the second line in orange (the emotional side) and the duality principle is reflected in the wording of the headline.</a:t>
            </a:r>
          </a:p>
          <a:p>
            <a:pPr algn="l"/>
            <a:endParaRPr lang="en-US" sz="1333" b="1" baseline="0" noProof="0" dirty="0"/>
          </a:p>
          <a:p>
            <a:pPr algn="l"/>
            <a:r>
              <a:rPr lang="en-US" sz="1067" b="1" baseline="0" noProof="0" dirty="0"/>
              <a:t>This system refers to the first page title only, all other headlines are blue.</a:t>
            </a:r>
          </a:p>
          <a:p>
            <a:pPr algn="l"/>
            <a:endParaRPr lang="en-US" sz="1333" b="1" baseline="0" noProof="0" dirty="0"/>
          </a:p>
          <a:p>
            <a:pPr algn="l"/>
            <a:r>
              <a:rPr lang="en-US" sz="1067" b="0" baseline="0" noProof="0" dirty="0"/>
              <a:t>Learn more about our verbal identity in the Sandvik Brand Identity Directives, which you can download at the Intranet.</a:t>
            </a:r>
            <a:r>
              <a:rPr lang="en-US" sz="1067" baseline="0" noProof="0" dirty="0"/>
              <a:t> </a:t>
            </a:r>
            <a:endParaRPr lang="en-US" sz="1067" noProof="0" dirty="0"/>
          </a:p>
        </p:txBody>
      </p:sp>
      <p:sp>
        <p:nvSpPr>
          <p:cNvPr id="11" name="Picture Placeholder 7"/>
          <p:cNvSpPr>
            <a:spLocks noGrp="1"/>
          </p:cNvSpPr>
          <p:nvPr>
            <p:ph type="pic" sz="quarter" idx="13"/>
          </p:nvPr>
        </p:nvSpPr>
        <p:spPr>
          <a:xfrm>
            <a:off x="0" y="1794351"/>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txBody>
          <a:bodyPr/>
          <a:lstStyle>
            <a:lvl1pPr marL="0" indent="0">
              <a:buNone/>
              <a:defRPr/>
            </a:lvl1pPr>
          </a:lstStyle>
          <a:p>
            <a:r>
              <a:rPr lang="en-US"/>
              <a:t>Click icon to add picture</a:t>
            </a:r>
            <a:endParaRPr lang="sv-SE" dirty="0"/>
          </a:p>
        </p:txBody>
      </p:sp>
    </p:spTree>
    <p:extLst>
      <p:ext uri="{BB962C8B-B14F-4D97-AF65-F5344CB8AC3E}">
        <p14:creationId xmlns:p14="http://schemas.microsoft.com/office/powerpoint/2010/main" val="2247975975"/>
      </p:ext>
    </p:extLst>
  </p:cSld>
  <p:clrMapOvr>
    <a:masterClrMapping/>
  </p:clrMapOvr>
  <p:transition spd="slow" advTm="5000">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4/30/2018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spid="_x0000_s10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2018-04-30</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2018-04-30</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2018-04-30</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2018-04-30</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2018-04-30</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2018-04-30</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mod="1">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image" Target="../media/image1.emf"/><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image" Target="../media/image32.png"/><Relationship Id="rId2" Type="http://schemas.openxmlformats.org/officeDocument/2006/relationships/slideLayout" Target="../slideLayouts/slideLayout166.xml"/><Relationship Id="rId16" Type="http://schemas.openxmlformats.org/officeDocument/2006/relationships/theme" Target="../theme/theme1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image" Target="../media/image3.emf"/><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image" Target="../media/image10.jpeg"/><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image" Target="file://localhost/Users/Lisa/Documents/Travail/1-%20Dossiers/MARS%202015/Masque%20AXIANS%20-%20Devis%20envoye/puceAxiansHD.png" TargetMode="Externa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image" Target="../media/image9.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theme" Target="../theme/theme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image" Target="../media/image24.png"/><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theme" Target="../theme/theme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2018-04-30</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2018-04-30</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4" r:link="rId25"/>
              </a:buBlip>
            </a:pPr>
            <a:r>
              <a:rPr lang="fr-FR" dirty="0"/>
              <a:t>First </a:t>
            </a:r>
            <a:r>
              <a:rPr lang="fr-FR" dirty="0" err="1"/>
              <a:t>level</a:t>
            </a:r>
            <a:r>
              <a:rPr lang="fr-FR" dirty="0"/>
              <a:t> ARIAL size 16 pt</a:t>
            </a:r>
          </a:p>
          <a:p>
            <a:pPr lvl="1"/>
            <a:r>
              <a:rPr lang="fr-FR" dirty="0"/>
              <a:t>Second </a:t>
            </a:r>
            <a:r>
              <a:rPr lang="fr-FR" dirty="0" err="1"/>
              <a:t>level</a:t>
            </a:r>
            <a:r>
              <a:rPr lang="fr-FR" dirty="0"/>
              <a:t> ARIAL size 14 pt</a:t>
            </a:r>
          </a:p>
          <a:p>
            <a:pPr lvl="2"/>
            <a:r>
              <a:rPr lang="fr-FR" dirty="0" err="1"/>
              <a:t>Third</a:t>
            </a:r>
            <a:r>
              <a:rPr lang="fr-FR" dirty="0"/>
              <a:t> </a:t>
            </a:r>
            <a:r>
              <a:rPr lang="fr-FR" dirty="0" err="1"/>
              <a:t>level</a:t>
            </a:r>
            <a:r>
              <a:rPr lang="fr-FR" dirty="0"/>
              <a:t> ARIAL 12 pt</a:t>
            </a:r>
          </a:p>
          <a:p>
            <a:pPr lvl="3"/>
            <a:r>
              <a:rPr lang="fr-FR" dirty="0" err="1"/>
              <a:t>Fourth</a:t>
            </a:r>
            <a:r>
              <a:rPr lang="fr-FR" dirty="0"/>
              <a:t> </a:t>
            </a:r>
            <a:r>
              <a:rPr lang="fr-FR" dirty="0" err="1"/>
              <a:t>level</a:t>
            </a:r>
            <a:r>
              <a:rPr lang="fr-FR" dirty="0"/>
              <a:t> ARIAL size 11 pt</a:t>
            </a:r>
          </a:p>
        </p:txBody>
      </p:sp>
      <p:pic>
        <p:nvPicPr>
          <p:cNvPr id="7" name="Image 6" descr="Log_AXIANS_CRVB.jpg"/>
          <p:cNvPicPr>
            <a:picLocks noChangeAspect="1"/>
          </p:cNvPicPr>
          <p:nvPr userDrawn="1"/>
        </p:nvPicPr>
        <p:blipFill>
          <a:blip r:embed="rId26"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dirty="0">
              <a:latin typeface="Arial"/>
              <a:cs typeface="Arial"/>
            </a:endParaRPr>
          </a:p>
        </p:txBody>
      </p:sp>
      <p:pic>
        <p:nvPicPr>
          <p:cNvPr id="10" name="Image 9" descr="Log_AXIANS_CRVB.jpg"/>
          <p:cNvPicPr>
            <a:picLocks noChangeAspect="1"/>
          </p:cNvPicPr>
          <p:nvPr userDrawn="1"/>
        </p:nvPicPr>
        <p:blipFill>
          <a:blip r:embed="rId27">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0045861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5" r:id="rId22"/>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4" r:link="rId25"/>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104.xml"/><Relationship Id="rId5" Type="http://schemas.openxmlformats.org/officeDocument/2006/relationships/image" Target="../media/image72.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9.png"/><Relationship Id="rId18" Type="http://schemas.openxmlformats.org/officeDocument/2006/relationships/image" Target="../media/image97.png"/><Relationship Id="rId3" Type="http://schemas.microsoft.com/office/2007/relationships/hdphoto" Target="../media/hdphoto1.wdp"/><Relationship Id="rId21" Type="http://schemas.openxmlformats.org/officeDocument/2006/relationships/image" Target="../media/image99.png"/><Relationship Id="rId7" Type="http://schemas.openxmlformats.org/officeDocument/2006/relationships/image" Target="../media/image88.png"/><Relationship Id="rId12" Type="http://schemas.openxmlformats.org/officeDocument/2006/relationships/image" Target="../media/image73.png"/><Relationship Id="rId17" Type="http://schemas.openxmlformats.org/officeDocument/2006/relationships/image" Target="../media/image96.png"/><Relationship Id="rId2" Type="http://schemas.openxmlformats.org/officeDocument/2006/relationships/image" Target="../media/image71.png"/><Relationship Id="rId16" Type="http://schemas.openxmlformats.org/officeDocument/2006/relationships/image" Target="../media/image95.png"/><Relationship Id="rId20" Type="http://schemas.openxmlformats.org/officeDocument/2006/relationships/image" Target="../media/image98.png"/><Relationship Id="rId1" Type="http://schemas.openxmlformats.org/officeDocument/2006/relationships/slideLayout" Target="../slideLayouts/slideLayout104.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72.png"/><Relationship Id="rId15" Type="http://schemas.openxmlformats.org/officeDocument/2006/relationships/image" Target="../media/image94.png"/><Relationship Id="rId10" Type="http://schemas.openxmlformats.org/officeDocument/2006/relationships/image" Target="../media/image91.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3.png"/><Relationship Id="rId3" Type="http://schemas.microsoft.com/office/2007/relationships/hdphoto" Target="../media/hdphoto1.wdp"/><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1" Type="http://schemas.openxmlformats.org/officeDocument/2006/relationships/slideLayout" Target="../slideLayouts/slideLayout104.xml"/><Relationship Id="rId6" Type="http://schemas.openxmlformats.org/officeDocument/2006/relationships/image" Target="../media/image87.png"/><Relationship Id="rId11" Type="http://schemas.openxmlformats.org/officeDocument/2006/relationships/image" Target="../media/image101.png"/><Relationship Id="rId5" Type="http://schemas.openxmlformats.org/officeDocument/2006/relationships/image" Target="../media/image72.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3.png"/><Relationship Id="rId14"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jpeg"/><Relationship Id="rId3" Type="http://schemas.microsoft.com/office/2007/relationships/hdphoto" Target="../media/hdphoto1.wdp"/><Relationship Id="rId7" Type="http://schemas.openxmlformats.org/officeDocument/2006/relationships/image" Target="../media/image109.jpeg"/><Relationship Id="rId2" Type="http://schemas.openxmlformats.org/officeDocument/2006/relationships/image" Target="../media/image71.png"/><Relationship Id="rId1" Type="http://schemas.openxmlformats.org/officeDocument/2006/relationships/slideLayout" Target="../slideLayouts/slideLayout104.xml"/><Relationship Id="rId6" Type="http://schemas.openxmlformats.org/officeDocument/2006/relationships/image" Target="../media/image108.jpeg"/><Relationship Id="rId5" Type="http://schemas.openxmlformats.org/officeDocument/2006/relationships/image" Target="../media/image72.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3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75.xml"/></Relationships>
</file>

<file path=ppt/slides/_rels/slide1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75.xml"/></Relationships>
</file>

<file path=ppt/slides/_rels/slide1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75.xml"/></Relationships>
</file>

<file path=ppt/slides/_rels/slide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35.png"/><Relationship Id="rId1" Type="http://schemas.openxmlformats.org/officeDocument/2006/relationships/slideLayout" Target="../slideLayouts/slideLayout18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6.png"/><Relationship Id="rId7" Type="http://schemas.openxmlformats.org/officeDocument/2006/relationships/image" Target="../media/image120.png"/><Relationship Id="rId2" Type="http://schemas.openxmlformats.org/officeDocument/2006/relationships/image" Target="../media/image125.png"/><Relationship Id="rId1" Type="http://schemas.openxmlformats.org/officeDocument/2006/relationships/slideLayout" Target="../slideLayouts/slideLayout181.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35.png"/><Relationship Id="rId10" Type="http://schemas.openxmlformats.org/officeDocument/2006/relationships/image" Target="../media/image123.png"/><Relationship Id="rId4" Type="http://schemas.openxmlformats.org/officeDocument/2006/relationships/image" Target="../media/image127.png"/><Relationship Id="rId9" Type="http://schemas.openxmlformats.org/officeDocument/2006/relationships/image" Target="../media/image122.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5.png"/><Relationship Id="rId7" Type="http://schemas.openxmlformats.org/officeDocument/2006/relationships/image" Target="../media/image122.png"/><Relationship Id="rId2" Type="http://schemas.openxmlformats.org/officeDocument/2006/relationships/image" Target="../media/image125.png"/><Relationship Id="rId1" Type="http://schemas.openxmlformats.org/officeDocument/2006/relationships/slideLayout" Target="../slideLayouts/slideLayout18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1.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9.png"/><Relationship Id="rId1" Type="http://schemas.openxmlformats.org/officeDocument/2006/relationships/slideLayout" Target="../slideLayouts/slideLayout82.xml"/><Relationship Id="rId4" Type="http://schemas.openxmlformats.org/officeDocument/2006/relationships/image" Target="../media/image129.png"/></Relationships>
</file>

<file path=ppt/slides/_rels/slide28.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2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35.png"/><Relationship Id="rId17" Type="http://schemas.openxmlformats.org/officeDocument/2006/relationships/image" Target="../media/image38.png"/><Relationship Id="rId2" Type="http://schemas.openxmlformats.org/officeDocument/2006/relationships/image" Target="../media/image83.png"/><Relationship Id="rId16" Type="http://schemas.openxmlformats.org/officeDocument/2006/relationships/image" Target="../media/image138.png"/><Relationship Id="rId1" Type="http://schemas.openxmlformats.org/officeDocument/2006/relationships/slideLayout" Target="../slideLayouts/slideLayout82.xml"/><Relationship Id="rId6" Type="http://schemas.openxmlformats.org/officeDocument/2006/relationships/image" Target="../media/image133.png"/><Relationship Id="rId11" Type="http://schemas.openxmlformats.org/officeDocument/2006/relationships/image" Target="../media/image79.png"/><Relationship Id="rId5" Type="http://schemas.openxmlformats.org/officeDocument/2006/relationships/image" Target="../media/image132.png"/><Relationship Id="rId15" Type="http://schemas.openxmlformats.org/officeDocument/2006/relationships/image" Target="../media/image12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2" Type="http://schemas.openxmlformats.org/officeDocument/2006/relationships/notesSlide" Target="../notesSlides/notesSlide2.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5.png"/><Relationship Id="rId11" Type="http://schemas.openxmlformats.org/officeDocument/2006/relationships/image" Target="../media/image60.png"/><Relationship Id="rId5" Type="http://schemas.openxmlformats.org/officeDocument/2006/relationships/image" Target="../media/image64.png"/><Relationship Id="rId10"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4.xml"/><Relationship Id="rId5" Type="http://schemas.openxmlformats.org/officeDocument/2006/relationships/image" Target="../media/image7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6.png"/><Relationship Id="rId3" Type="http://schemas.microsoft.com/office/2007/relationships/hdphoto" Target="../media/hdphoto1.wdp"/><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image" Target="../media/image71.png"/><Relationship Id="rId16" Type="http://schemas.openxmlformats.org/officeDocument/2006/relationships/image" Target="../media/image83.png"/><Relationship Id="rId1" Type="http://schemas.openxmlformats.org/officeDocument/2006/relationships/slideLayout" Target="../slideLayouts/slideLayout10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6.png"/><Relationship Id="rId1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nvGrpSpPr>
          <p:cNvPr id="118" name="Group 117">
            <a:extLst>
              <a:ext uri="{FF2B5EF4-FFF2-40B4-BE49-F238E27FC236}">
                <a16:creationId xmlns:a16="http://schemas.microsoft.com/office/drawing/2014/main" id="{A80CBEBF-B682-43B4-A7B6-67F619286581}"/>
              </a:ext>
            </a:extLst>
          </p:cNvPr>
          <p:cNvGrpSpPr/>
          <p:nvPr/>
        </p:nvGrpSpPr>
        <p:grpSpPr>
          <a:xfrm>
            <a:off x="3485341" y="3650454"/>
            <a:ext cx="4461510" cy="1762126"/>
            <a:chOff x="7330440" y="2212975"/>
            <a:chExt cx="4461510" cy="1762126"/>
          </a:xfrm>
        </p:grpSpPr>
        <p:sp>
          <p:nvSpPr>
            <p:cNvPr id="119" name="Rectangle 118">
              <a:extLst>
                <a:ext uri="{FF2B5EF4-FFF2-40B4-BE49-F238E27FC236}">
                  <a16:creationId xmlns:a16="http://schemas.microsoft.com/office/drawing/2014/main" id="{94775B48-13D5-4982-B64A-669B1512D356}"/>
                </a:ext>
              </a:extLst>
            </p:cNvPr>
            <p:cNvSpPr/>
            <p:nvPr/>
          </p:nvSpPr>
          <p:spPr>
            <a:xfrm>
              <a:off x="7396162" y="3741738"/>
              <a:ext cx="109537" cy="233362"/>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FF32D17D-AE95-4DF8-831B-9EC68BC2F996}"/>
                </a:ext>
              </a:extLst>
            </p:cNvPr>
            <p:cNvSpPr/>
            <p:nvPr/>
          </p:nvSpPr>
          <p:spPr>
            <a:xfrm>
              <a:off x="7543799" y="3670300"/>
              <a:ext cx="10953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93446C3A-20A3-42E5-81B3-06CF83540CBB}"/>
                </a:ext>
              </a:extLst>
            </p:cNvPr>
            <p:cNvSpPr/>
            <p:nvPr/>
          </p:nvSpPr>
          <p:spPr>
            <a:xfrm>
              <a:off x="7691436" y="3603625"/>
              <a:ext cx="109537"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D359D76-F23A-419F-A6DC-716DAFE42EBE}"/>
                </a:ext>
              </a:extLst>
            </p:cNvPr>
            <p:cNvSpPr/>
            <p:nvPr/>
          </p:nvSpPr>
          <p:spPr>
            <a:xfrm>
              <a:off x="7839076"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AD0A86C1-0F61-45AF-AAC4-F2358E2F8BF8}"/>
                </a:ext>
              </a:extLst>
            </p:cNvPr>
            <p:cNvSpPr/>
            <p:nvPr/>
          </p:nvSpPr>
          <p:spPr>
            <a:xfrm>
              <a:off x="7986713" y="3517901"/>
              <a:ext cx="104776" cy="4572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E5978FD8-8D2B-47E0-8FF9-CF08F51632DB}"/>
                </a:ext>
              </a:extLst>
            </p:cNvPr>
            <p:cNvSpPr/>
            <p:nvPr/>
          </p:nvSpPr>
          <p:spPr>
            <a:xfrm>
              <a:off x="8134350" y="3241675"/>
              <a:ext cx="119046"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292FD743-910E-416F-ABB7-640CD1DC682C}"/>
                </a:ext>
              </a:extLst>
            </p:cNvPr>
            <p:cNvSpPr/>
            <p:nvPr/>
          </p:nvSpPr>
          <p:spPr>
            <a:xfrm>
              <a:off x="8296272" y="2898775"/>
              <a:ext cx="104761"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159D4C4D-786F-43C8-A2FE-A65431D6E237}"/>
                </a:ext>
              </a:extLst>
            </p:cNvPr>
            <p:cNvSpPr/>
            <p:nvPr/>
          </p:nvSpPr>
          <p:spPr>
            <a:xfrm>
              <a:off x="8443895"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1AE0EFA7-61C9-4504-BF22-143BC6FDEE99}"/>
                </a:ext>
              </a:extLst>
            </p:cNvPr>
            <p:cNvSpPr/>
            <p:nvPr/>
          </p:nvSpPr>
          <p:spPr>
            <a:xfrm>
              <a:off x="8591532" y="2212975"/>
              <a:ext cx="104789" cy="17621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FE415794-7DEB-4566-A931-C073698F9106}"/>
                </a:ext>
              </a:extLst>
            </p:cNvPr>
            <p:cNvSpPr/>
            <p:nvPr/>
          </p:nvSpPr>
          <p:spPr>
            <a:xfrm>
              <a:off x="8739183" y="2898775"/>
              <a:ext cx="104775" cy="10763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17FB589A-4095-4821-9A54-09BC7856CB74}"/>
                </a:ext>
              </a:extLst>
            </p:cNvPr>
            <p:cNvSpPr/>
            <p:nvPr/>
          </p:nvSpPr>
          <p:spPr>
            <a:xfrm>
              <a:off x="8886820"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0326997F-22CB-49DE-9203-9FEE9449ABA5}"/>
                </a:ext>
              </a:extLst>
            </p:cNvPr>
            <p:cNvSpPr/>
            <p:nvPr/>
          </p:nvSpPr>
          <p:spPr>
            <a:xfrm>
              <a:off x="903445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6DDFB9FE-6114-402A-8CB2-D5C3A20EAB23}"/>
                </a:ext>
              </a:extLst>
            </p:cNvPr>
            <p:cNvSpPr/>
            <p:nvPr/>
          </p:nvSpPr>
          <p:spPr>
            <a:xfrm>
              <a:off x="9182080"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5E23940B-8E7A-4827-A96E-4B153E3CFA04}"/>
                </a:ext>
              </a:extLst>
            </p:cNvPr>
            <p:cNvSpPr/>
            <p:nvPr/>
          </p:nvSpPr>
          <p:spPr>
            <a:xfrm>
              <a:off x="9329717"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588DE8AD-5DBC-49E5-8421-385E3095AC2B}"/>
                </a:ext>
              </a:extLst>
            </p:cNvPr>
            <p:cNvSpPr/>
            <p:nvPr/>
          </p:nvSpPr>
          <p:spPr>
            <a:xfrm>
              <a:off x="9477354"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AEC8C0-525A-4DE0-8963-2755F8B126D7}"/>
                </a:ext>
              </a:extLst>
            </p:cNvPr>
            <p:cNvSpPr/>
            <p:nvPr/>
          </p:nvSpPr>
          <p:spPr>
            <a:xfrm>
              <a:off x="9624991"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396841E-4D2F-49AC-8922-FE509415C5CA}"/>
                </a:ext>
              </a:extLst>
            </p:cNvPr>
            <p:cNvSpPr/>
            <p:nvPr/>
          </p:nvSpPr>
          <p:spPr>
            <a:xfrm>
              <a:off x="9772628"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AE5F61D1-2657-4168-B929-CB857EE81058}"/>
                </a:ext>
              </a:extLst>
            </p:cNvPr>
            <p:cNvSpPr/>
            <p:nvPr/>
          </p:nvSpPr>
          <p:spPr>
            <a:xfrm>
              <a:off x="9920265"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D5F8A32C-E21D-46EF-8F50-0D609E6F139B}"/>
                </a:ext>
              </a:extLst>
            </p:cNvPr>
            <p:cNvSpPr/>
            <p:nvPr/>
          </p:nvSpPr>
          <p:spPr>
            <a:xfrm>
              <a:off x="10067902" y="3670300"/>
              <a:ext cx="104789"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F47040E2-59F7-4FAC-9247-0DE4F208965C}"/>
                </a:ext>
              </a:extLst>
            </p:cNvPr>
            <p:cNvSpPr/>
            <p:nvPr/>
          </p:nvSpPr>
          <p:spPr>
            <a:xfrm>
              <a:off x="10215539" y="3603625"/>
              <a:ext cx="104789"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ACDF9B41-5C46-4244-B698-8463FA2BCDDC}"/>
                </a:ext>
              </a:extLst>
            </p:cNvPr>
            <p:cNvSpPr/>
            <p:nvPr/>
          </p:nvSpPr>
          <p:spPr>
            <a:xfrm>
              <a:off x="10363162"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65351511-57FE-4FF9-9142-7D6A1B6106C6}"/>
                </a:ext>
              </a:extLst>
            </p:cNvPr>
            <p:cNvSpPr/>
            <p:nvPr/>
          </p:nvSpPr>
          <p:spPr>
            <a:xfrm>
              <a:off x="10510827"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E448F57-6AF0-4767-A932-5160259CA2CA}"/>
                </a:ext>
              </a:extLst>
            </p:cNvPr>
            <p:cNvSpPr/>
            <p:nvPr/>
          </p:nvSpPr>
          <p:spPr>
            <a:xfrm>
              <a:off x="10658436" y="2974975"/>
              <a:ext cx="104803" cy="10001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1286E05D-FED5-4013-A319-A005259F99F0}"/>
                </a:ext>
              </a:extLst>
            </p:cNvPr>
            <p:cNvSpPr/>
            <p:nvPr/>
          </p:nvSpPr>
          <p:spPr>
            <a:xfrm>
              <a:off x="10806073" y="2708275"/>
              <a:ext cx="104803" cy="12668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6D55729C-1587-44F1-8FC7-BD27C8F0179F}"/>
                </a:ext>
              </a:extLst>
            </p:cNvPr>
            <p:cNvSpPr/>
            <p:nvPr/>
          </p:nvSpPr>
          <p:spPr>
            <a:xfrm>
              <a:off x="10953738" y="2403475"/>
              <a:ext cx="104775" cy="1571625"/>
            </a:xfrm>
            <a:prstGeom prst="rect">
              <a:avLst/>
            </a:prstGeom>
            <a:solidFill>
              <a:srgbClr val="FF0000">
                <a:alpha val="46000"/>
              </a:srgbClr>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6BFA9D78-285D-4095-B6B5-1D5073E55878}"/>
                </a:ext>
              </a:extLst>
            </p:cNvPr>
            <p:cNvSpPr/>
            <p:nvPr/>
          </p:nvSpPr>
          <p:spPr>
            <a:xfrm>
              <a:off x="11101361" y="2832100"/>
              <a:ext cx="104789" cy="1143001"/>
            </a:xfrm>
            <a:prstGeom prst="rect">
              <a:avLst/>
            </a:prstGeom>
            <a:solidFill>
              <a:srgbClr val="ED7D31">
                <a:alpha val="46000"/>
              </a:srgbClr>
            </a:solidFill>
            <a:ln w="12700" cap="flat" cmpd="sng" algn="ctr">
              <a:solidFill>
                <a:srgbClr val="ED7D3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09E80638-E8DA-4E16-BD40-EF6FF31D87BC}"/>
                </a:ext>
              </a:extLst>
            </p:cNvPr>
            <p:cNvSpPr/>
            <p:nvPr/>
          </p:nvSpPr>
          <p:spPr>
            <a:xfrm>
              <a:off x="11248984" y="3070225"/>
              <a:ext cx="104803" cy="904876"/>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2075E16-06C1-4638-9ED3-FF277F5E7562}"/>
                </a:ext>
              </a:extLst>
            </p:cNvPr>
            <p:cNvSpPr/>
            <p:nvPr/>
          </p:nvSpPr>
          <p:spPr>
            <a:xfrm>
              <a:off x="11396649" y="3241675"/>
              <a:ext cx="104775" cy="733425"/>
            </a:xfrm>
            <a:prstGeom prst="rect">
              <a:avLst/>
            </a:prstGeom>
            <a:solidFill>
              <a:srgbClr val="ED7D31">
                <a:alpha val="46000"/>
              </a:srgbClr>
            </a:solidFill>
            <a:ln w="1270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AA2D4F3-50FE-45AB-AB72-D86D0F5C7366}"/>
                </a:ext>
              </a:extLst>
            </p:cNvPr>
            <p:cNvSpPr/>
            <p:nvPr/>
          </p:nvSpPr>
          <p:spPr>
            <a:xfrm>
              <a:off x="11544258" y="3603625"/>
              <a:ext cx="104803" cy="371475"/>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BDD3BDC-E5FF-44F8-93EF-332D4ED92AF4}"/>
                </a:ext>
              </a:extLst>
            </p:cNvPr>
            <p:cNvSpPr/>
            <p:nvPr/>
          </p:nvSpPr>
          <p:spPr>
            <a:xfrm>
              <a:off x="11691895" y="3670300"/>
              <a:ext cx="100055" cy="304800"/>
            </a:xfrm>
            <a:prstGeom prst="rect">
              <a:avLst/>
            </a:prstGeom>
            <a:solidFill>
              <a:srgbClr val="70AD47">
                <a:alpha val="46000"/>
              </a:srgbClr>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a:extLst>
                <a:ext uri="{FF2B5EF4-FFF2-40B4-BE49-F238E27FC236}">
                  <a16:creationId xmlns:a16="http://schemas.microsoft.com/office/drawing/2014/main" id="{3DCC41A5-F24C-42D0-A2E1-0BF6FD73D26C}"/>
                </a:ext>
              </a:extLst>
            </p:cNvPr>
            <p:cNvCxnSpPr/>
            <p:nvPr/>
          </p:nvCxnSpPr>
          <p:spPr>
            <a:xfrm>
              <a:off x="7330440" y="3022600"/>
              <a:ext cx="4461510" cy="47625"/>
            </a:xfrm>
            <a:prstGeom prst="line">
              <a:avLst/>
            </a:prstGeom>
            <a:noFill/>
            <a:ln w="12700" cap="flat" cmpd="sng" algn="ctr">
              <a:solidFill>
                <a:srgbClr val="0072C6">
                  <a:alpha val="48000"/>
                </a:srgbClr>
              </a:solidFill>
              <a:prstDash val="sysDash"/>
              <a:miter lim="800000"/>
            </a:ln>
            <a:effectLst/>
          </p:spPr>
        </p:cxnSp>
      </p:grpSp>
      <p:sp>
        <p:nvSpPr>
          <p:cNvPr id="150" name="Rectangle 149">
            <a:extLst>
              <a:ext uri="{FF2B5EF4-FFF2-40B4-BE49-F238E27FC236}">
                <a16:creationId xmlns:a16="http://schemas.microsoft.com/office/drawing/2014/main" id="{815383A6-9512-4FFD-901C-3752C5C304BB}"/>
              </a:ext>
            </a:extLst>
          </p:cNvPr>
          <p:cNvSpPr/>
          <p:nvPr/>
        </p:nvSpPr>
        <p:spPr>
          <a:xfrm>
            <a:off x="3551035" y="3580604"/>
            <a:ext cx="104775"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31700C7-571E-43DC-9421-4219A53F4265}"/>
              </a:ext>
            </a:extLst>
          </p:cNvPr>
          <p:cNvSpPr/>
          <p:nvPr/>
        </p:nvSpPr>
        <p:spPr>
          <a:xfrm>
            <a:off x="7256234" y="3580605"/>
            <a:ext cx="10478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92B50465-5C60-4C00-8775-B440AE0632E3}"/>
              </a:ext>
            </a:extLst>
          </p:cNvPr>
          <p:cNvSpPr/>
          <p:nvPr/>
        </p:nvSpPr>
        <p:spPr>
          <a:xfrm>
            <a:off x="7403857" y="3580604"/>
            <a:ext cx="104859" cy="1831976"/>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539BE4A2-C98D-4016-B6CC-03BD6A389A12}"/>
              </a:ext>
            </a:extLst>
          </p:cNvPr>
          <p:cNvSpPr/>
          <p:nvPr/>
        </p:nvSpPr>
        <p:spPr>
          <a:xfrm>
            <a:off x="7551522" y="3580604"/>
            <a:ext cx="104803"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06847E59-7642-42BF-BF6B-E88849192FDD}"/>
              </a:ext>
            </a:extLst>
          </p:cNvPr>
          <p:cNvSpPr/>
          <p:nvPr/>
        </p:nvSpPr>
        <p:spPr>
          <a:xfrm>
            <a:off x="7699131" y="3580604"/>
            <a:ext cx="107226"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C6550014-5102-4266-AA3B-FE2BDE3DD0DF}"/>
              </a:ext>
            </a:extLst>
          </p:cNvPr>
          <p:cNvSpPr/>
          <p:nvPr/>
        </p:nvSpPr>
        <p:spPr>
          <a:xfrm>
            <a:off x="7846770" y="3580604"/>
            <a:ext cx="100082" cy="1831975"/>
          </a:xfrm>
          <a:prstGeom prst="rect">
            <a:avLst/>
          </a:prstGeom>
          <a:solidFill>
            <a:srgbClr val="FF0000">
              <a:alpha val="88000"/>
            </a:srgbClr>
          </a:solidFill>
          <a:ln w="12700" cap="flat" cmpd="sng" algn="ctr">
            <a:solidFill>
              <a:srgbClr val="FF0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497C27C7-87BA-451F-9E19-13D9B7BA82FE}"/>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849313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randombar(horizontal)">
                                      <p:cBhvr>
                                        <p:cTn id="12" dur="500"/>
                                        <p:tgtEl>
                                          <p:spTgt spid="151"/>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152"/>
                                        </p:tgtEl>
                                        <p:attrNameLst>
                                          <p:attrName>style.visibility</p:attrName>
                                        </p:attrNameLst>
                                      </p:cBhvr>
                                      <p:to>
                                        <p:strVal val="visible"/>
                                      </p:to>
                                    </p:set>
                                    <p:animEffect transition="in" filter="randombar(horizontal)">
                                      <p:cBhvr>
                                        <p:cTn id="16" dur="500"/>
                                        <p:tgtEl>
                                          <p:spTgt spid="152"/>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randombar(horizontal)">
                                      <p:cBhvr>
                                        <p:cTn id="20" dur="500"/>
                                        <p:tgtEl>
                                          <p:spTgt spid="153"/>
                                        </p:tgtEl>
                                      </p:cBhvr>
                                    </p:animEffect>
                                  </p:childTnLst>
                                </p:cTn>
                              </p:par>
                            </p:childTnLst>
                          </p:cTn>
                        </p:par>
                        <p:par>
                          <p:cTn id="21" fill="hold">
                            <p:stCondLst>
                              <p:cond delay="1500"/>
                            </p:stCondLst>
                            <p:childTnLst>
                              <p:par>
                                <p:cTn id="22" presetID="14" presetClass="entr" presetSubtype="10" fill="hold" grpId="0" nodeType="after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randombar(horizontal)">
                                      <p:cBhvr>
                                        <p:cTn id="24" dur="500"/>
                                        <p:tgtEl>
                                          <p:spTgt spid="154"/>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155"/>
                                        </p:tgtEl>
                                        <p:attrNameLst>
                                          <p:attrName>style.visibility</p:attrName>
                                        </p:attrNameLst>
                                      </p:cBhvr>
                                      <p:to>
                                        <p:strVal val="visible"/>
                                      </p:to>
                                    </p:set>
                                    <p:animEffect transition="in" filter="randombar(horizontal)">
                                      <p:cBhvr>
                                        <p:cTn id="28" dur="500"/>
                                        <p:tgtEl>
                                          <p:spTgt spid="155"/>
                                        </p:tgtEl>
                                      </p:cBhvr>
                                    </p:animEffect>
                                  </p:childTnLst>
                                </p:cTn>
                              </p:par>
                            </p:childTnLst>
                          </p:cTn>
                        </p:par>
                        <p:par>
                          <p:cTn id="29" fill="hold">
                            <p:stCondLst>
                              <p:cond delay="2500"/>
                            </p:stCondLst>
                            <p:childTnLst>
                              <p:par>
                                <p:cTn id="30" presetID="14" presetClass="entr" presetSubtype="10" fill="hold" grpId="0" nodeType="after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randombar(horizontal)">
                                      <p:cBhvr>
                                        <p:cTn id="3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2" grpId="0" animBg="1"/>
      <p:bldP spid="153" grpId="0" animBg="1"/>
      <p:bldP spid="154" grpId="0" animBg="1"/>
      <p:bldP spid="1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3511578"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
        <p:nvSpPr>
          <p:cNvPr id="71" name="Rectangle 70">
            <a:extLst>
              <a:ext uri="{FF2B5EF4-FFF2-40B4-BE49-F238E27FC236}">
                <a16:creationId xmlns:a16="http://schemas.microsoft.com/office/drawing/2014/main" id="{F12015C8-7B3E-4F8B-8F7F-DF7970ABACC4}"/>
              </a:ext>
            </a:extLst>
          </p:cNvPr>
          <p:cNvSpPr/>
          <p:nvPr/>
        </p:nvSpPr>
        <p:spPr bwMode="auto">
          <a:xfrm>
            <a:off x="7805379" y="4203967"/>
            <a:ext cx="166007" cy="12013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4100" name="Group 4099">
            <a:extLst>
              <a:ext uri="{FF2B5EF4-FFF2-40B4-BE49-F238E27FC236}">
                <a16:creationId xmlns:a16="http://schemas.microsoft.com/office/drawing/2014/main" id="{73846C98-A4FC-485A-A05B-88D299AE6E87}"/>
              </a:ext>
            </a:extLst>
          </p:cNvPr>
          <p:cNvGrpSpPr/>
          <p:nvPr/>
        </p:nvGrpSpPr>
        <p:grpSpPr>
          <a:xfrm>
            <a:off x="4389066" y="3295524"/>
            <a:ext cx="1242302" cy="3303387"/>
            <a:chOff x="4389066" y="3295524"/>
            <a:chExt cx="1242302" cy="3303387"/>
          </a:xfrm>
        </p:grpSpPr>
        <p:sp>
          <p:nvSpPr>
            <p:cNvPr id="74" name="IoT">
              <a:extLst>
                <a:ext uri="{FF2B5EF4-FFF2-40B4-BE49-F238E27FC236}">
                  <a16:creationId xmlns:a16="http://schemas.microsoft.com/office/drawing/2014/main" id="{9A494B5A-DEB1-4F4B-8498-F25113AEC12D}"/>
                </a:ext>
              </a:extLst>
            </p:cNvPr>
            <p:cNvSpPr/>
            <p:nvPr/>
          </p:nvSpPr>
          <p:spPr>
            <a:xfrm>
              <a:off x="4389066" y="3295524"/>
              <a:ext cx="1242302" cy="3303387"/>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75" name="Picture 74">
              <a:extLst>
                <a:ext uri="{FF2B5EF4-FFF2-40B4-BE49-F238E27FC236}">
                  <a16:creationId xmlns:a16="http://schemas.microsoft.com/office/drawing/2014/main" id="{2791FE47-E9FC-4F91-84D6-E8E932EB5750}"/>
                </a:ext>
              </a:extLst>
            </p:cNvPr>
            <p:cNvPicPr>
              <a:picLocks noChangeAspect="1"/>
            </p:cNvPicPr>
            <p:nvPr/>
          </p:nvPicPr>
          <p:blipFill>
            <a:blip r:embed="rId6"/>
            <a:stretch>
              <a:fillRect/>
            </a:stretch>
          </p:blipFill>
          <p:spPr>
            <a:xfrm>
              <a:off x="5331888" y="3351255"/>
              <a:ext cx="235815" cy="193566"/>
            </a:xfrm>
            <a:prstGeom prst="rect">
              <a:avLst/>
            </a:prstGeom>
          </p:spPr>
        </p:pic>
      </p:grpSp>
      <p:sp>
        <p:nvSpPr>
          <p:cNvPr id="77" name="IoT">
            <a:extLst>
              <a:ext uri="{FF2B5EF4-FFF2-40B4-BE49-F238E27FC236}">
                <a16:creationId xmlns:a16="http://schemas.microsoft.com/office/drawing/2014/main" id="{57FD0963-5703-442B-8EF9-731CAC0F7F36}"/>
              </a:ext>
            </a:extLst>
          </p:cNvPr>
          <p:cNvSpPr/>
          <p:nvPr/>
        </p:nvSpPr>
        <p:spPr>
          <a:xfrm>
            <a:off x="9376951" y="2899630"/>
            <a:ext cx="1242302" cy="3596143"/>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grpSp>
        <p:nvGrpSpPr>
          <p:cNvPr id="78" name="Group 77">
            <a:extLst>
              <a:ext uri="{FF2B5EF4-FFF2-40B4-BE49-F238E27FC236}">
                <a16:creationId xmlns:a16="http://schemas.microsoft.com/office/drawing/2014/main" id="{826F64E4-2E8C-4E7C-BC86-45A4884A69B3}"/>
              </a:ext>
            </a:extLst>
          </p:cNvPr>
          <p:cNvGrpSpPr/>
          <p:nvPr/>
        </p:nvGrpSpPr>
        <p:grpSpPr>
          <a:xfrm>
            <a:off x="9376951" y="3295524"/>
            <a:ext cx="1242302" cy="961502"/>
            <a:chOff x="523074" y="2148986"/>
            <a:chExt cx="1575998" cy="1219773"/>
          </a:xfrm>
        </p:grpSpPr>
        <p:pic>
          <p:nvPicPr>
            <p:cNvPr id="84" name="Picture 83">
              <a:extLst>
                <a:ext uri="{FF2B5EF4-FFF2-40B4-BE49-F238E27FC236}">
                  <a16:creationId xmlns:a16="http://schemas.microsoft.com/office/drawing/2014/main" id="{4EB8A5FF-3280-4E90-9C4D-DE0E883013FC}"/>
                </a:ext>
              </a:extLst>
            </p:cNvPr>
            <p:cNvPicPr>
              <a:picLocks noChangeAspect="1"/>
            </p:cNvPicPr>
            <p:nvPr/>
          </p:nvPicPr>
          <p:blipFill>
            <a:blip r:embed="rId7"/>
            <a:stretch>
              <a:fillRect/>
            </a:stretch>
          </p:blipFill>
          <p:spPr>
            <a:xfrm>
              <a:off x="736548" y="2148986"/>
              <a:ext cx="1101128" cy="711255"/>
            </a:xfrm>
            <a:prstGeom prst="rect">
              <a:avLst/>
            </a:prstGeom>
          </p:spPr>
        </p:pic>
        <p:sp>
          <p:nvSpPr>
            <p:cNvPr id="85" name="TextBox 84">
              <a:extLst>
                <a:ext uri="{FF2B5EF4-FFF2-40B4-BE49-F238E27FC236}">
                  <a16:creationId xmlns:a16="http://schemas.microsoft.com/office/drawing/2014/main" id="{F6850959-6B14-4A77-AB3E-D07FD28A39CB}"/>
                </a:ext>
              </a:extLst>
            </p:cNvPr>
            <p:cNvSpPr txBox="1"/>
            <p:nvPr/>
          </p:nvSpPr>
          <p:spPr>
            <a:xfrm>
              <a:off x="523074" y="2809441"/>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Solar</a:t>
              </a:r>
              <a:endParaRPr lang="sv-SE" sz="1200" dirty="0">
                <a:gradFill>
                  <a:gsLst>
                    <a:gs pos="2917">
                      <a:schemeClr val="tx1"/>
                    </a:gs>
                    <a:gs pos="30000">
                      <a:schemeClr val="tx1"/>
                    </a:gs>
                  </a:gsLst>
                  <a:lin ang="5400000" scaled="0"/>
                </a:gradFill>
              </a:endParaRPr>
            </a:p>
          </p:txBody>
        </p:sp>
      </p:grpSp>
      <p:grpSp>
        <p:nvGrpSpPr>
          <p:cNvPr id="79" name="Group 78">
            <a:extLst>
              <a:ext uri="{FF2B5EF4-FFF2-40B4-BE49-F238E27FC236}">
                <a16:creationId xmlns:a16="http://schemas.microsoft.com/office/drawing/2014/main" id="{0F14194F-6FFD-4002-BE70-B7CB13844387}"/>
              </a:ext>
            </a:extLst>
          </p:cNvPr>
          <p:cNvGrpSpPr/>
          <p:nvPr/>
        </p:nvGrpSpPr>
        <p:grpSpPr>
          <a:xfrm>
            <a:off x="9377259" y="4434112"/>
            <a:ext cx="1268351" cy="2060115"/>
            <a:chOff x="3008281" y="2640337"/>
            <a:chExt cx="1609044" cy="2613485"/>
          </a:xfrm>
        </p:grpSpPr>
        <p:pic>
          <p:nvPicPr>
            <p:cNvPr id="80" name="Picture 79">
              <a:extLst>
                <a:ext uri="{FF2B5EF4-FFF2-40B4-BE49-F238E27FC236}">
                  <a16:creationId xmlns:a16="http://schemas.microsoft.com/office/drawing/2014/main" id="{D80C24FF-291A-4E73-89FB-23A0E665EAA9}"/>
                </a:ext>
              </a:extLst>
            </p:cNvPr>
            <p:cNvPicPr>
              <a:picLocks noChangeAspect="1"/>
            </p:cNvPicPr>
            <p:nvPr/>
          </p:nvPicPr>
          <p:blipFill>
            <a:blip r:embed="rId8"/>
            <a:stretch>
              <a:fillRect/>
            </a:stretch>
          </p:blipFill>
          <p:spPr>
            <a:xfrm>
              <a:off x="3321450" y="2640337"/>
              <a:ext cx="482476" cy="753869"/>
            </a:xfrm>
            <a:prstGeom prst="rect">
              <a:avLst/>
            </a:prstGeom>
          </p:spPr>
        </p:pic>
        <p:pic>
          <p:nvPicPr>
            <p:cNvPr id="81" name="Picture 80">
              <a:extLst>
                <a:ext uri="{FF2B5EF4-FFF2-40B4-BE49-F238E27FC236}">
                  <a16:creationId xmlns:a16="http://schemas.microsoft.com/office/drawing/2014/main" id="{7C6B9E3C-DC63-42B5-9060-C5E1C33C002C}"/>
                </a:ext>
              </a:extLst>
            </p:cNvPr>
            <p:cNvPicPr>
              <a:picLocks noChangeAspect="1"/>
            </p:cNvPicPr>
            <p:nvPr/>
          </p:nvPicPr>
          <p:blipFill>
            <a:blip r:embed="rId8"/>
            <a:stretch>
              <a:fillRect/>
            </a:stretch>
          </p:blipFill>
          <p:spPr>
            <a:xfrm>
              <a:off x="3762918" y="2640337"/>
              <a:ext cx="482476" cy="753869"/>
            </a:xfrm>
            <a:prstGeom prst="rect">
              <a:avLst/>
            </a:prstGeom>
          </p:spPr>
        </p:pic>
        <p:sp>
          <p:nvSpPr>
            <p:cNvPr id="82" name="TextBox 81">
              <a:extLst>
                <a:ext uri="{FF2B5EF4-FFF2-40B4-BE49-F238E27FC236}">
                  <a16:creationId xmlns:a16="http://schemas.microsoft.com/office/drawing/2014/main" id="{87D8E659-6583-41E9-B096-4E004894C764}"/>
                </a:ext>
              </a:extLst>
            </p:cNvPr>
            <p:cNvSpPr txBox="1"/>
            <p:nvPr/>
          </p:nvSpPr>
          <p:spPr>
            <a:xfrm>
              <a:off x="3041327" y="3333949"/>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err="1">
                  <a:gradFill>
                    <a:gsLst>
                      <a:gs pos="2917">
                        <a:schemeClr val="tx1"/>
                      </a:gs>
                      <a:gs pos="30000">
                        <a:schemeClr val="tx1"/>
                      </a:gs>
                    </a:gsLst>
                    <a:lin ang="5400000" scaled="0"/>
                  </a:gradFill>
                </a:rPr>
                <a:t>Wind</a:t>
              </a:r>
              <a:endParaRPr lang="sv-SE" sz="1200" dirty="0">
                <a:gradFill>
                  <a:gsLst>
                    <a:gs pos="2917">
                      <a:schemeClr val="tx1"/>
                    </a:gs>
                    <a:gs pos="30000">
                      <a:schemeClr val="tx1"/>
                    </a:gs>
                  </a:gsLst>
                  <a:lin ang="5400000" scaled="0"/>
                </a:gradFill>
              </a:endParaRPr>
            </a:p>
          </p:txBody>
        </p:sp>
        <p:sp>
          <p:nvSpPr>
            <p:cNvPr id="83" name="TextBox 82">
              <a:extLst>
                <a:ext uri="{FF2B5EF4-FFF2-40B4-BE49-F238E27FC236}">
                  <a16:creationId xmlns:a16="http://schemas.microsoft.com/office/drawing/2014/main" id="{BE889F5A-0238-453D-937C-32DDD765CB98}"/>
                </a:ext>
              </a:extLst>
            </p:cNvPr>
            <p:cNvSpPr txBox="1"/>
            <p:nvPr/>
          </p:nvSpPr>
          <p:spPr>
            <a:xfrm>
              <a:off x="3008281" y="4694504"/>
              <a:ext cx="1575998" cy="559318"/>
            </a:xfrm>
            <a:prstGeom prst="rect">
              <a:avLst/>
            </a:prstGeom>
            <a:noFill/>
          </p:spPr>
          <p:txBody>
            <a:bodyPr wrap="square" lIns="182880" tIns="146304" rIns="182880" bIns="146304" rtlCol="0">
              <a:spAutoFit/>
            </a:bodyPr>
            <a:lstStyle/>
            <a:p>
              <a:pPr algn="ctr">
                <a:lnSpc>
                  <a:spcPct val="90000"/>
                </a:lnSpc>
                <a:spcAft>
                  <a:spcPts val="600"/>
                </a:spcAft>
              </a:pPr>
              <a:r>
                <a:rPr lang="sv-SE" sz="1050" dirty="0">
                  <a:gradFill>
                    <a:gsLst>
                      <a:gs pos="2917">
                        <a:schemeClr val="tx1"/>
                      </a:gs>
                      <a:gs pos="30000">
                        <a:schemeClr val="tx1"/>
                      </a:gs>
                    </a:gsLst>
                    <a:lin ang="5400000" scaled="0"/>
                  </a:gradFill>
                </a:rPr>
                <a:t>Grid</a:t>
              </a:r>
              <a:endParaRPr lang="sv-SE" sz="1200" dirty="0">
                <a:gradFill>
                  <a:gsLst>
                    <a:gs pos="2917">
                      <a:schemeClr val="tx1"/>
                    </a:gs>
                    <a:gs pos="30000">
                      <a:schemeClr val="tx1"/>
                    </a:gs>
                  </a:gsLst>
                  <a:lin ang="5400000" scaled="0"/>
                </a:gradFill>
              </a:endParaRPr>
            </a:p>
          </p:txBody>
        </p:sp>
      </p:grpSp>
      <p:cxnSp>
        <p:nvCxnSpPr>
          <p:cNvPr id="86" name="Connector: Elbow 85">
            <a:extLst>
              <a:ext uri="{FF2B5EF4-FFF2-40B4-BE49-F238E27FC236}">
                <a16:creationId xmlns:a16="http://schemas.microsoft.com/office/drawing/2014/main" id="{3DA2B686-B282-4B93-AC0B-7AA9C7891408}"/>
              </a:ext>
            </a:extLst>
          </p:cNvPr>
          <p:cNvCxnSpPr>
            <a:cxnSpLocks/>
            <a:stCxn id="109" idx="1"/>
            <a:endCxn id="121" idx="3"/>
          </p:cNvCxnSpPr>
          <p:nvPr/>
        </p:nvCxnSpPr>
        <p:spPr>
          <a:xfrm rot="10800000" flipV="1">
            <a:off x="5631367" y="4233327"/>
            <a:ext cx="2086172" cy="1057263"/>
          </a:xfrm>
          <a:prstGeom prst="bentConnector3">
            <a:avLst>
              <a:gd name="adj1" fmla="val 76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99" name="Group 4098">
            <a:extLst>
              <a:ext uri="{FF2B5EF4-FFF2-40B4-BE49-F238E27FC236}">
                <a16:creationId xmlns:a16="http://schemas.microsoft.com/office/drawing/2014/main" id="{0C85B8A0-6B5B-4431-9E38-E8C1DFF5C5A8}"/>
              </a:ext>
            </a:extLst>
          </p:cNvPr>
          <p:cNvGrpSpPr/>
          <p:nvPr/>
        </p:nvGrpSpPr>
        <p:grpSpPr>
          <a:xfrm>
            <a:off x="2104425" y="4299696"/>
            <a:ext cx="1098801" cy="1019581"/>
            <a:chOff x="2104425" y="4299696"/>
            <a:chExt cx="1098801" cy="1019581"/>
          </a:xfrm>
        </p:grpSpPr>
        <p:sp>
          <p:nvSpPr>
            <p:cNvPr id="89" name="Field gateway">
              <a:extLst>
                <a:ext uri="{FF2B5EF4-FFF2-40B4-BE49-F238E27FC236}">
                  <a16:creationId xmlns:a16="http://schemas.microsoft.com/office/drawing/2014/main" id="{2C3F4EBE-AEA4-4486-B6E7-FCD5CA3D70AF}"/>
                </a:ext>
              </a:extLst>
            </p:cNvPr>
            <p:cNvSpPr/>
            <p:nvPr/>
          </p:nvSpPr>
          <p:spPr>
            <a:xfrm>
              <a:off x="2104425" y="4299696"/>
              <a:ext cx="1098801" cy="101958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Forecasting</a:t>
              </a:r>
            </a:p>
          </p:txBody>
        </p:sp>
        <p:pic>
          <p:nvPicPr>
            <p:cNvPr id="90" name="Picture 89">
              <a:extLst>
                <a:ext uri="{FF2B5EF4-FFF2-40B4-BE49-F238E27FC236}">
                  <a16:creationId xmlns:a16="http://schemas.microsoft.com/office/drawing/2014/main" id="{5BE220C4-CA67-41CC-AD09-0B25EC738AE0}"/>
                </a:ext>
              </a:extLst>
            </p:cNvPr>
            <p:cNvPicPr>
              <a:picLocks noChangeAspect="1"/>
            </p:cNvPicPr>
            <p:nvPr/>
          </p:nvPicPr>
          <p:blipFill>
            <a:blip r:embed="rId9"/>
            <a:stretch>
              <a:fillRect/>
            </a:stretch>
          </p:blipFill>
          <p:spPr>
            <a:xfrm>
              <a:off x="2472772" y="4571609"/>
              <a:ext cx="368151" cy="375917"/>
            </a:xfrm>
            <a:prstGeom prst="rect">
              <a:avLst/>
            </a:prstGeom>
          </p:spPr>
        </p:pic>
      </p:grpSp>
      <p:cxnSp>
        <p:nvCxnSpPr>
          <p:cNvPr id="91" name="Connector: Elbow 90">
            <a:extLst>
              <a:ext uri="{FF2B5EF4-FFF2-40B4-BE49-F238E27FC236}">
                <a16:creationId xmlns:a16="http://schemas.microsoft.com/office/drawing/2014/main" id="{4E28B5E5-968B-4E63-A810-164A50CE9F2A}"/>
              </a:ext>
            </a:extLst>
          </p:cNvPr>
          <p:cNvCxnSpPr>
            <a:cxnSpLocks/>
            <a:stCxn id="89" idx="0"/>
            <a:endCxn id="118" idx="1"/>
          </p:cNvCxnSpPr>
          <p:nvPr/>
        </p:nvCxnSpPr>
        <p:spPr>
          <a:xfrm rot="5400000" flipH="1" flipV="1">
            <a:off x="3420946" y="3331576"/>
            <a:ext cx="200999" cy="173524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C71E89F-824D-4612-801A-09039592B369}"/>
              </a:ext>
            </a:extLst>
          </p:cNvPr>
          <p:cNvCxnSpPr>
            <a:cxnSpLocks/>
            <a:stCxn id="118" idx="3"/>
            <a:endCxn id="110" idx="1"/>
          </p:cNvCxnSpPr>
          <p:nvPr/>
        </p:nvCxnSpPr>
        <p:spPr>
          <a:xfrm>
            <a:off x="5631367" y="4098696"/>
            <a:ext cx="2086172" cy="325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B2C87C32-F9F6-41A4-831D-147926EF7CC4}"/>
              </a:ext>
            </a:extLst>
          </p:cNvPr>
          <p:cNvGrpSpPr/>
          <p:nvPr/>
        </p:nvGrpSpPr>
        <p:grpSpPr>
          <a:xfrm>
            <a:off x="7711911" y="4853961"/>
            <a:ext cx="1424575" cy="406265"/>
            <a:chOff x="5841409" y="4160616"/>
            <a:chExt cx="1807232" cy="515392"/>
          </a:xfrm>
        </p:grpSpPr>
        <p:sp>
          <p:nvSpPr>
            <p:cNvPr id="101" name="Field gateway">
              <a:extLst>
                <a:ext uri="{FF2B5EF4-FFF2-40B4-BE49-F238E27FC236}">
                  <a16:creationId xmlns:a16="http://schemas.microsoft.com/office/drawing/2014/main" id="{C5E0BFA3-7030-4E9C-A1A8-D764DBAAE53E}"/>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02" name="TextBox 101">
              <a:extLst>
                <a:ext uri="{FF2B5EF4-FFF2-40B4-BE49-F238E27FC236}">
                  <a16:creationId xmlns:a16="http://schemas.microsoft.com/office/drawing/2014/main" id="{13E8D08C-015E-4F92-B441-6D5E87AB1087}"/>
                </a:ext>
              </a:extLst>
            </p:cNvPr>
            <p:cNvSpPr txBox="1"/>
            <p:nvPr/>
          </p:nvSpPr>
          <p:spPr>
            <a:xfrm>
              <a:off x="6103471" y="4160616"/>
              <a:ext cx="154517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Battery controller</a:t>
              </a:r>
              <a:endParaRPr lang="sv-SE" sz="700" dirty="0" err="1">
                <a:solidFill>
                  <a:prstClr val="white"/>
                </a:solidFill>
                <a:latin typeface="Segoe UI Semibold" panose="020B0702040204020203" pitchFamily="34" charset="0"/>
                <a:cs typeface="Segoe UI" pitchFamily="34" charset="0"/>
              </a:endParaRPr>
            </a:p>
          </p:txBody>
        </p:sp>
        <p:pic>
          <p:nvPicPr>
            <p:cNvPr id="103" name="Picture 102">
              <a:extLst>
                <a:ext uri="{FF2B5EF4-FFF2-40B4-BE49-F238E27FC236}">
                  <a16:creationId xmlns:a16="http://schemas.microsoft.com/office/drawing/2014/main" id="{74E5FAF2-5519-4B78-A155-5B9E2C042CDA}"/>
                </a:ext>
              </a:extLst>
            </p:cNvPr>
            <p:cNvPicPr>
              <a:picLocks noChangeAspect="1"/>
            </p:cNvPicPr>
            <p:nvPr/>
          </p:nvPicPr>
          <p:blipFill>
            <a:blip r:embed="rId10"/>
            <a:stretch>
              <a:fillRect/>
            </a:stretch>
          </p:blipFill>
          <p:spPr>
            <a:xfrm>
              <a:off x="5919158" y="4229900"/>
              <a:ext cx="292293" cy="314353"/>
            </a:xfrm>
            <a:prstGeom prst="rect">
              <a:avLst/>
            </a:prstGeom>
          </p:spPr>
        </p:pic>
      </p:grpSp>
      <p:grpSp>
        <p:nvGrpSpPr>
          <p:cNvPr id="13" name="Group 12">
            <a:extLst>
              <a:ext uri="{FF2B5EF4-FFF2-40B4-BE49-F238E27FC236}">
                <a16:creationId xmlns:a16="http://schemas.microsoft.com/office/drawing/2014/main" id="{0FEE4D21-49E1-44B5-A300-C51F04DF57E4}"/>
              </a:ext>
            </a:extLst>
          </p:cNvPr>
          <p:cNvGrpSpPr/>
          <p:nvPr/>
        </p:nvGrpSpPr>
        <p:grpSpPr>
          <a:xfrm>
            <a:off x="7711911" y="5475298"/>
            <a:ext cx="1323163" cy="1055514"/>
            <a:chOff x="7711911" y="5475298"/>
            <a:chExt cx="1323163" cy="1055514"/>
          </a:xfrm>
        </p:grpSpPr>
        <p:sp>
          <p:nvSpPr>
            <p:cNvPr id="96" name="Field gateway">
              <a:extLst>
                <a:ext uri="{FF2B5EF4-FFF2-40B4-BE49-F238E27FC236}">
                  <a16:creationId xmlns:a16="http://schemas.microsoft.com/office/drawing/2014/main" id="{84CB5379-1972-48A0-8423-4F748C33CDE7}"/>
                </a:ext>
              </a:extLst>
            </p:cNvPr>
            <p:cNvSpPr/>
            <p:nvPr/>
          </p:nvSpPr>
          <p:spPr>
            <a:xfrm>
              <a:off x="7711911" y="5475298"/>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Battery</a:t>
              </a:r>
            </a:p>
          </p:txBody>
        </p:sp>
        <p:pic>
          <p:nvPicPr>
            <p:cNvPr id="97" name="Picture 96">
              <a:extLst>
                <a:ext uri="{FF2B5EF4-FFF2-40B4-BE49-F238E27FC236}">
                  <a16:creationId xmlns:a16="http://schemas.microsoft.com/office/drawing/2014/main" id="{D5B183A7-2B6F-4385-9EA9-BDB4D65ABBD0}"/>
                </a:ext>
              </a:extLst>
            </p:cNvPr>
            <p:cNvPicPr>
              <a:picLocks noChangeAspect="1"/>
            </p:cNvPicPr>
            <p:nvPr/>
          </p:nvPicPr>
          <p:blipFill>
            <a:blip r:embed="rId11"/>
            <a:stretch>
              <a:fillRect/>
            </a:stretch>
          </p:blipFill>
          <p:spPr>
            <a:xfrm>
              <a:off x="8113719" y="5745437"/>
              <a:ext cx="543636" cy="423441"/>
            </a:xfrm>
            <a:prstGeom prst="rect">
              <a:avLst/>
            </a:prstGeom>
          </p:spPr>
        </p:pic>
      </p:grpSp>
      <p:cxnSp>
        <p:nvCxnSpPr>
          <p:cNvPr id="98" name="Straight Arrow Connector 97">
            <a:extLst>
              <a:ext uri="{FF2B5EF4-FFF2-40B4-BE49-F238E27FC236}">
                <a16:creationId xmlns:a16="http://schemas.microsoft.com/office/drawing/2014/main" id="{7FBD1D23-04F9-47D5-AE78-620E2C2B5E58}"/>
              </a:ext>
            </a:extLst>
          </p:cNvPr>
          <p:cNvCxnSpPr>
            <a:cxnSpLocks/>
            <a:stCxn id="96" idx="3"/>
          </p:cNvCxnSpPr>
          <p:nvPr/>
        </p:nvCxnSpPr>
        <p:spPr>
          <a:xfrm>
            <a:off x="9035074" y="6003055"/>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20FBC96-66A5-4DCA-948A-66D872D05B08}"/>
              </a:ext>
            </a:extLst>
          </p:cNvPr>
          <p:cNvCxnSpPr>
            <a:cxnSpLocks/>
            <a:endCxn id="96" idx="0"/>
          </p:cNvCxnSpPr>
          <p:nvPr/>
        </p:nvCxnSpPr>
        <p:spPr>
          <a:xfrm flipH="1">
            <a:off x="8373493" y="5204531"/>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EA58384-44BB-4567-8013-7F4D0D4CAEDA}"/>
              </a:ext>
            </a:extLst>
          </p:cNvPr>
          <p:cNvCxnSpPr>
            <a:cxnSpLocks/>
          </p:cNvCxnSpPr>
          <p:nvPr/>
        </p:nvCxnSpPr>
        <p:spPr>
          <a:xfrm flipH="1">
            <a:off x="8370010" y="4331660"/>
            <a:ext cx="3483" cy="52541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3823FA6C-1E07-4B8C-B5CB-4A4085B6D3C5}"/>
              </a:ext>
            </a:extLst>
          </p:cNvPr>
          <p:cNvSpPr/>
          <p:nvPr/>
        </p:nvSpPr>
        <p:spPr bwMode="auto">
          <a:xfrm>
            <a:off x="7721294" y="3753328"/>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06" name="Group 105">
            <a:extLst>
              <a:ext uri="{FF2B5EF4-FFF2-40B4-BE49-F238E27FC236}">
                <a16:creationId xmlns:a16="http://schemas.microsoft.com/office/drawing/2014/main" id="{EEAC18FE-7C41-4EA6-9DB9-507BE280654A}"/>
              </a:ext>
            </a:extLst>
          </p:cNvPr>
          <p:cNvGrpSpPr/>
          <p:nvPr/>
        </p:nvGrpSpPr>
        <p:grpSpPr>
          <a:xfrm>
            <a:off x="7723955" y="3049842"/>
            <a:ext cx="1323163" cy="404821"/>
            <a:chOff x="8879884" y="3465983"/>
            <a:chExt cx="1678579" cy="513560"/>
          </a:xfrm>
        </p:grpSpPr>
        <p:sp>
          <p:nvSpPr>
            <p:cNvPr id="114" name="Field gateway">
              <a:extLst>
                <a:ext uri="{FF2B5EF4-FFF2-40B4-BE49-F238E27FC236}">
                  <a16:creationId xmlns:a16="http://schemas.microsoft.com/office/drawing/2014/main" id="{70818797-AC60-4E4A-82F2-7A2AB1A4739A}"/>
                </a:ext>
              </a:extLst>
            </p:cNvPr>
            <p:cNvSpPr/>
            <p:nvPr/>
          </p:nvSpPr>
          <p:spPr>
            <a:xfrm>
              <a:off x="8879884" y="3465983"/>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5" name="TextBox 114">
              <a:extLst>
                <a:ext uri="{FF2B5EF4-FFF2-40B4-BE49-F238E27FC236}">
                  <a16:creationId xmlns:a16="http://schemas.microsoft.com/office/drawing/2014/main" id="{7CE7A53F-0ADC-48A1-87F3-EF71A81385C2}"/>
                </a:ext>
              </a:extLst>
            </p:cNvPr>
            <p:cNvSpPr txBox="1"/>
            <p:nvPr/>
          </p:nvSpPr>
          <p:spPr>
            <a:xfrm>
              <a:off x="9103780" y="3481721"/>
              <a:ext cx="1176311" cy="49782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Power meter</a:t>
              </a:r>
              <a:endParaRPr lang="sv-SE" sz="700" dirty="0" err="1">
                <a:solidFill>
                  <a:prstClr val="white"/>
                </a:solidFill>
                <a:latin typeface="Segoe UI Semibold" panose="020B0702040204020203" pitchFamily="34" charset="0"/>
                <a:cs typeface="Segoe UI" pitchFamily="34" charset="0"/>
              </a:endParaRPr>
            </a:p>
          </p:txBody>
        </p:sp>
        <p:pic>
          <p:nvPicPr>
            <p:cNvPr id="116" name="Picture 115">
              <a:extLst>
                <a:ext uri="{FF2B5EF4-FFF2-40B4-BE49-F238E27FC236}">
                  <a16:creationId xmlns:a16="http://schemas.microsoft.com/office/drawing/2014/main" id="{2741D69A-B3C5-4785-9706-2C671D30E570}"/>
                </a:ext>
              </a:extLst>
            </p:cNvPr>
            <p:cNvPicPr>
              <a:picLocks noChangeAspect="1"/>
            </p:cNvPicPr>
            <p:nvPr/>
          </p:nvPicPr>
          <p:blipFill>
            <a:blip r:embed="rId12"/>
            <a:stretch>
              <a:fillRect/>
            </a:stretch>
          </p:blipFill>
          <p:spPr>
            <a:xfrm>
              <a:off x="8928592" y="3529287"/>
              <a:ext cx="302960" cy="298010"/>
            </a:xfrm>
            <a:prstGeom prst="rect">
              <a:avLst/>
            </a:prstGeom>
          </p:spPr>
        </p:pic>
      </p:grpSp>
      <p:cxnSp>
        <p:nvCxnSpPr>
          <p:cNvPr id="107" name="Straight Arrow Connector 106">
            <a:extLst>
              <a:ext uri="{FF2B5EF4-FFF2-40B4-BE49-F238E27FC236}">
                <a16:creationId xmlns:a16="http://schemas.microsoft.com/office/drawing/2014/main" id="{88D20232-409D-4DB7-A833-944B43CC9BD4}"/>
              </a:ext>
            </a:extLst>
          </p:cNvPr>
          <p:cNvCxnSpPr>
            <a:cxnSpLocks/>
          </p:cNvCxnSpPr>
          <p:nvPr/>
        </p:nvCxnSpPr>
        <p:spPr>
          <a:xfrm flipH="1">
            <a:off x="8364065" y="3373379"/>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B0070C-54E4-4452-8483-E87A95B83A3F}"/>
              </a:ext>
            </a:extLst>
          </p:cNvPr>
          <p:cNvCxnSpPr>
            <a:cxnSpLocks/>
          </p:cNvCxnSpPr>
          <p:nvPr/>
        </p:nvCxnSpPr>
        <p:spPr>
          <a:xfrm>
            <a:off x="9035073" y="3237328"/>
            <a:ext cx="345498" cy="20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38B1599E-A503-4940-AF63-7164C1E01A55}"/>
              </a:ext>
            </a:extLst>
          </p:cNvPr>
          <p:cNvSpPr/>
          <p:nvPr/>
        </p:nvSpPr>
        <p:spPr bwMode="auto">
          <a:xfrm>
            <a:off x="7717539" y="4182003"/>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0" name="Rectangle 109">
            <a:extLst>
              <a:ext uri="{FF2B5EF4-FFF2-40B4-BE49-F238E27FC236}">
                <a16:creationId xmlns:a16="http://schemas.microsoft.com/office/drawing/2014/main" id="{1C62B2DB-61F0-4458-BA41-0993151F30DD}"/>
              </a:ext>
            </a:extLst>
          </p:cNvPr>
          <p:cNvSpPr/>
          <p:nvPr/>
        </p:nvSpPr>
        <p:spPr bwMode="auto">
          <a:xfrm>
            <a:off x="7717539" y="4050630"/>
            <a:ext cx="161427" cy="102647"/>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111" name="Field gateway">
            <a:extLst>
              <a:ext uri="{FF2B5EF4-FFF2-40B4-BE49-F238E27FC236}">
                <a16:creationId xmlns:a16="http://schemas.microsoft.com/office/drawing/2014/main" id="{AC8E159A-CC54-4207-815B-FA1326038BB9}"/>
              </a:ext>
            </a:extLst>
          </p:cNvPr>
          <p:cNvSpPr/>
          <p:nvPr/>
        </p:nvSpPr>
        <p:spPr>
          <a:xfrm>
            <a:off x="7711911" y="3651571"/>
            <a:ext cx="1323163" cy="67634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12" name="TextBox 111">
            <a:extLst>
              <a:ext uri="{FF2B5EF4-FFF2-40B4-BE49-F238E27FC236}">
                <a16:creationId xmlns:a16="http://schemas.microsoft.com/office/drawing/2014/main" id="{D2851A7B-6290-413F-83CB-57AC54713FBA}"/>
              </a:ext>
            </a:extLst>
          </p:cNvPr>
          <p:cNvSpPr txBox="1"/>
          <p:nvPr/>
        </p:nvSpPr>
        <p:spPr>
          <a:xfrm>
            <a:off x="7944766" y="3804653"/>
            <a:ext cx="1037601" cy="406265"/>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113" name="Picture 112">
            <a:extLst>
              <a:ext uri="{FF2B5EF4-FFF2-40B4-BE49-F238E27FC236}">
                <a16:creationId xmlns:a16="http://schemas.microsoft.com/office/drawing/2014/main" id="{8034A299-CA33-49D1-887C-D8D0C4D87C5C}"/>
              </a:ext>
            </a:extLst>
          </p:cNvPr>
          <p:cNvPicPr>
            <a:picLocks noChangeAspect="1"/>
          </p:cNvPicPr>
          <p:nvPr/>
        </p:nvPicPr>
        <p:blipFill>
          <a:blip r:embed="rId13"/>
          <a:stretch>
            <a:fillRect/>
          </a:stretch>
        </p:blipFill>
        <p:spPr>
          <a:xfrm>
            <a:off x="7757058" y="3883663"/>
            <a:ext cx="294044" cy="211043"/>
          </a:xfrm>
          <a:prstGeom prst="rect">
            <a:avLst/>
          </a:prstGeom>
        </p:spPr>
      </p:pic>
      <p:sp>
        <p:nvSpPr>
          <p:cNvPr id="118" name="Rectangle 117">
            <a:extLst>
              <a:ext uri="{FF2B5EF4-FFF2-40B4-BE49-F238E27FC236}">
                <a16:creationId xmlns:a16="http://schemas.microsoft.com/office/drawing/2014/main" id="{D95AA8D3-B68F-4A93-8437-F8BD6165972C}"/>
              </a:ext>
            </a:extLst>
          </p:cNvPr>
          <p:cNvSpPr/>
          <p:nvPr/>
        </p:nvSpPr>
        <p:spPr bwMode="auto">
          <a:xfrm>
            <a:off x="4389066" y="3788967"/>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19" name="Picture 118">
            <a:extLst>
              <a:ext uri="{FF2B5EF4-FFF2-40B4-BE49-F238E27FC236}">
                <a16:creationId xmlns:a16="http://schemas.microsoft.com/office/drawing/2014/main" id="{6BC574E6-CDCA-4553-8212-11CC4D815A4A}"/>
              </a:ext>
            </a:extLst>
          </p:cNvPr>
          <p:cNvPicPr>
            <a:picLocks noChangeAspect="1"/>
          </p:cNvPicPr>
          <p:nvPr/>
        </p:nvPicPr>
        <p:blipFill>
          <a:blip r:embed="rId14"/>
          <a:stretch>
            <a:fillRect/>
          </a:stretch>
        </p:blipFill>
        <p:spPr>
          <a:xfrm>
            <a:off x="4791752" y="3896311"/>
            <a:ext cx="401966" cy="401966"/>
          </a:xfrm>
          <a:prstGeom prst="rect">
            <a:avLst/>
          </a:prstGeom>
        </p:spPr>
      </p:pic>
      <p:sp>
        <p:nvSpPr>
          <p:cNvPr id="121" name="Rectangle 120">
            <a:extLst>
              <a:ext uri="{FF2B5EF4-FFF2-40B4-BE49-F238E27FC236}">
                <a16:creationId xmlns:a16="http://schemas.microsoft.com/office/drawing/2014/main" id="{F9BD5D07-B582-4436-A7BE-B88BDCF2EA38}"/>
              </a:ext>
            </a:extLst>
          </p:cNvPr>
          <p:cNvSpPr/>
          <p:nvPr/>
        </p:nvSpPr>
        <p:spPr bwMode="auto">
          <a:xfrm>
            <a:off x="4389066" y="4980861"/>
            <a:ext cx="1242302" cy="619458"/>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22" name="Picture 121">
            <a:extLst>
              <a:ext uri="{FF2B5EF4-FFF2-40B4-BE49-F238E27FC236}">
                <a16:creationId xmlns:a16="http://schemas.microsoft.com/office/drawing/2014/main" id="{CA0BD340-FB58-4A33-A4D7-039B2B574C69}"/>
              </a:ext>
            </a:extLst>
          </p:cNvPr>
          <p:cNvPicPr>
            <a:picLocks noChangeAspect="1"/>
          </p:cNvPicPr>
          <p:nvPr/>
        </p:nvPicPr>
        <p:blipFill>
          <a:blip r:embed="rId15"/>
          <a:stretch>
            <a:fillRect/>
          </a:stretch>
        </p:blipFill>
        <p:spPr>
          <a:xfrm>
            <a:off x="4786908" y="5084635"/>
            <a:ext cx="401966" cy="401966"/>
          </a:xfrm>
          <a:prstGeom prst="rect">
            <a:avLst/>
          </a:prstGeom>
        </p:spPr>
      </p:pic>
      <p:cxnSp>
        <p:nvCxnSpPr>
          <p:cNvPr id="125" name="Connector: Elbow 124">
            <a:extLst>
              <a:ext uri="{FF2B5EF4-FFF2-40B4-BE49-F238E27FC236}">
                <a16:creationId xmlns:a16="http://schemas.microsoft.com/office/drawing/2014/main" id="{D52A58BE-A4BB-43EB-B4C3-3FF1A493A4FC}"/>
              </a:ext>
            </a:extLst>
          </p:cNvPr>
          <p:cNvCxnSpPr>
            <a:cxnSpLocks/>
            <a:stCxn id="139" idx="2"/>
            <a:endCxn id="105" idx="1"/>
          </p:cNvCxnSpPr>
          <p:nvPr/>
        </p:nvCxnSpPr>
        <p:spPr>
          <a:xfrm rot="16200000" flipH="1">
            <a:off x="6952098" y="3035456"/>
            <a:ext cx="473239" cy="1065153"/>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4EFF2FEB-B71F-4A3C-8BEC-4BE41335AD7D}"/>
              </a:ext>
            </a:extLst>
          </p:cNvPr>
          <p:cNvCxnSpPr>
            <a:stCxn id="121" idx="1"/>
          </p:cNvCxnSpPr>
          <p:nvPr/>
        </p:nvCxnSpPr>
        <p:spPr>
          <a:xfrm rot="10800000">
            <a:off x="3250741" y="4798442"/>
            <a:ext cx="1138325" cy="4921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3A6E51B-3834-4B6E-8DFA-4DBA8C3545EB}"/>
              </a:ext>
            </a:extLst>
          </p:cNvPr>
          <p:cNvGrpSpPr/>
          <p:nvPr/>
        </p:nvGrpSpPr>
        <p:grpSpPr>
          <a:xfrm>
            <a:off x="1438889" y="5319277"/>
            <a:ext cx="2504408" cy="1208835"/>
            <a:chOff x="1438889" y="5319277"/>
            <a:chExt cx="2504408" cy="1208835"/>
          </a:xfrm>
        </p:grpSpPr>
        <p:cxnSp>
          <p:nvCxnSpPr>
            <p:cNvPr id="123" name="Connector: Elbow 122">
              <a:extLst>
                <a:ext uri="{FF2B5EF4-FFF2-40B4-BE49-F238E27FC236}">
                  <a16:creationId xmlns:a16="http://schemas.microsoft.com/office/drawing/2014/main" id="{888C002B-5AB7-4C48-9287-EE67549F1D84}"/>
                </a:ext>
              </a:extLst>
            </p:cNvPr>
            <p:cNvCxnSpPr>
              <a:cxnSpLocks/>
              <a:stCxn id="133" idx="0"/>
              <a:endCxn id="89" idx="2"/>
            </p:cNvCxnSpPr>
            <p:nvPr/>
          </p:nvCxnSpPr>
          <p:spPr>
            <a:xfrm rot="16200000" flipV="1">
              <a:off x="2788831" y="5184271"/>
              <a:ext cx="470060" cy="74007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C26A341B-F894-41D8-8A08-00EE90473AF5}"/>
                </a:ext>
              </a:extLst>
            </p:cNvPr>
            <p:cNvCxnSpPr>
              <a:cxnSpLocks/>
              <a:stCxn id="130" idx="0"/>
              <a:endCxn id="89" idx="2"/>
            </p:cNvCxnSpPr>
            <p:nvPr/>
          </p:nvCxnSpPr>
          <p:spPr>
            <a:xfrm rot="5400000" flipH="1" flipV="1">
              <a:off x="2086027" y="5221539"/>
              <a:ext cx="470060" cy="6655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391FA124-F279-4C2B-B8B4-DA86EEAB1FE2}"/>
                </a:ext>
              </a:extLst>
            </p:cNvPr>
            <p:cNvGrpSpPr/>
            <p:nvPr/>
          </p:nvGrpSpPr>
          <p:grpSpPr>
            <a:xfrm>
              <a:off x="2844497" y="5789337"/>
              <a:ext cx="1098800" cy="738775"/>
              <a:chOff x="2271485" y="5554740"/>
              <a:chExt cx="1393951" cy="937219"/>
            </a:xfrm>
          </p:grpSpPr>
          <p:sp>
            <p:nvSpPr>
              <p:cNvPr id="133" name="Field gateway">
                <a:extLst>
                  <a:ext uri="{FF2B5EF4-FFF2-40B4-BE49-F238E27FC236}">
                    <a16:creationId xmlns:a16="http://schemas.microsoft.com/office/drawing/2014/main" id="{ACF084AB-9E39-47DD-88F0-97D1BBE2D187}"/>
                  </a:ext>
                </a:extLst>
              </p:cNvPr>
              <p:cNvSpPr/>
              <p:nvPr/>
            </p:nvSpPr>
            <p:spPr>
              <a:xfrm>
                <a:off x="2271485"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Weather</a:t>
                </a:r>
              </a:p>
            </p:txBody>
          </p:sp>
          <p:pic>
            <p:nvPicPr>
              <p:cNvPr id="134" name="Picture 133">
                <a:extLst>
                  <a:ext uri="{FF2B5EF4-FFF2-40B4-BE49-F238E27FC236}">
                    <a16:creationId xmlns:a16="http://schemas.microsoft.com/office/drawing/2014/main" id="{CA0D20A6-9A32-4AEA-9791-3D0FA9BFF382}"/>
                  </a:ext>
                </a:extLst>
              </p:cNvPr>
              <p:cNvPicPr>
                <a:picLocks noChangeAspect="1"/>
              </p:cNvPicPr>
              <p:nvPr/>
            </p:nvPicPr>
            <p:blipFill>
              <a:blip r:embed="rId16"/>
              <a:stretch>
                <a:fillRect/>
              </a:stretch>
            </p:blipFill>
            <p:spPr>
              <a:xfrm>
                <a:off x="2652028" y="5650269"/>
                <a:ext cx="632864" cy="565206"/>
              </a:xfrm>
              <a:prstGeom prst="rect">
                <a:avLst/>
              </a:prstGeom>
            </p:spPr>
          </p:pic>
        </p:grpSp>
        <p:grpSp>
          <p:nvGrpSpPr>
            <p:cNvPr id="129" name="Group 128">
              <a:extLst>
                <a:ext uri="{FF2B5EF4-FFF2-40B4-BE49-F238E27FC236}">
                  <a16:creationId xmlns:a16="http://schemas.microsoft.com/office/drawing/2014/main" id="{A4267FE7-905E-44B0-AF71-0BF02B5200AB}"/>
                </a:ext>
              </a:extLst>
            </p:cNvPr>
            <p:cNvGrpSpPr/>
            <p:nvPr/>
          </p:nvGrpSpPr>
          <p:grpSpPr>
            <a:xfrm>
              <a:off x="1438889" y="5789337"/>
              <a:ext cx="1098800" cy="738775"/>
              <a:chOff x="364490" y="5554740"/>
              <a:chExt cx="1393951" cy="937219"/>
            </a:xfrm>
          </p:grpSpPr>
          <p:sp>
            <p:nvSpPr>
              <p:cNvPr id="130" name="Field gateway">
                <a:extLst>
                  <a:ext uri="{FF2B5EF4-FFF2-40B4-BE49-F238E27FC236}">
                    <a16:creationId xmlns:a16="http://schemas.microsoft.com/office/drawing/2014/main" id="{D0808E91-CC78-4F2D-B5B5-915F8B2248C4}"/>
                  </a:ext>
                </a:extLst>
              </p:cNvPr>
              <p:cNvSpPr/>
              <p:nvPr/>
            </p:nvSpPr>
            <p:spPr>
              <a:xfrm>
                <a:off x="364490" y="5554740"/>
                <a:ext cx="1393951" cy="9372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Spot Price</a:t>
                </a:r>
              </a:p>
            </p:txBody>
          </p:sp>
          <p:pic>
            <p:nvPicPr>
              <p:cNvPr id="131" name="Picture 130">
                <a:extLst>
                  <a:ext uri="{FF2B5EF4-FFF2-40B4-BE49-F238E27FC236}">
                    <a16:creationId xmlns:a16="http://schemas.microsoft.com/office/drawing/2014/main" id="{41607FE9-E019-45C1-B138-15248EDBC3C3}"/>
                  </a:ext>
                </a:extLst>
              </p:cNvPr>
              <p:cNvPicPr>
                <a:picLocks noChangeAspect="1"/>
              </p:cNvPicPr>
              <p:nvPr/>
            </p:nvPicPr>
            <p:blipFill>
              <a:blip r:embed="rId17"/>
              <a:stretch>
                <a:fillRect/>
              </a:stretch>
            </p:blipFill>
            <p:spPr>
              <a:xfrm>
                <a:off x="995657" y="5659874"/>
                <a:ext cx="497457" cy="492588"/>
              </a:xfrm>
              <a:prstGeom prst="rect">
                <a:avLst/>
              </a:prstGeom>
            </p:spPr>
          </p:pic>
          <p:pic>
            <p:nvPicPr>
              <p:cNvPr id="132" name="Picture 131">
                <a:extLst>
                  <a:ext uri="{FF2B5EF4-FFF2-40B4-BE49-F238E27FC236}">
                    <a16:creationId xmlns:a16="http://schemas.microsoft.com/office/drawing/2014/main" id="{B6C1DBC7-14D0-4477-875C-63A824C1D776}"/>
                  </a:ext>
                </a:extLst>
              </p:cNvPr>
              <p:cNvPicPr>
                <a:picLocks noChangeAspect="1"/>
              </p:cNvPicPr>
              <p:nvPr/>
            </p:nvPicPr>
            <p:blipFill>
              <a:blip r:embed="rId18"/>
              <a:stretch>
                <a:fillRect/>
              </a:stretch>
            </p:blipFill>
            <p:spPr>
              <a:xfrm>
                <a:off x="504769" y="5802496"/>
                <a:ext cx="350610" cy="349966"/>
              </a:xfrm>
              <a:prstGeom prst="rect">
                <a:avLst/>
              </a:prstGeom>
            </p:spPr>
          </p:pic>
        </p:grpSp>
      </p:grpSp>
      <p:grpSp>
        <p:nvGrpSpPr>
          <p:cNvPr id="4097" name="Group 4096">
            <a:extLst>
              <a:ext uri="{FF2B5EF4-FFF2-40B4-BE49-F238E27FC236}">
                <a16:creationId xmlns:a16="http://schemas.microsoft.com/office/drawing/2014/main" id="{D57BDC69-EC74-4339-8A10-607944BEB2FE}"/>
              </a:ext>
            </a:extLst>
          </p:cNvPr>
          <p:cNvGrpSpPr/>
          <p:nvPr/>
        </p:nvGrpSpPr>
        <p:grpSpPr>
          <a:xfrm>
            <a:off x="5829963" y="2558160"/>
            <a:ext cx="1652356" cy="773253"/>
            <a:chOff x="5829963" y="2558160"/>
            <a:chExt cx="1652356" cy="773253"/>
          </a:xfrm>
        </p:grpSpPr>
        <p:grpSp>
          <p:nvGrpSpPr>
            <p:cNvPr id="137" name="Group 136">
              <a:extLst>
                <a:ext uri="{FF2B5EF4-FFF2-40B4-BE49-F238E27FC236}">
                  <a16:creationId xmlns:a16="http://schemas.microsoft.com/office/drawing/2014/main" id="{F91F4598-8582-4F0D-92E6-5D52745E24D6}"/>
                </a:ext>
              </a:extLst>
            </p:cNvPr>
            <p:cNvGrpSpPr/>
            <p:nvPr/>
          </p:nvGrpSpPr>
          <p:grpSpPr>
            <a:xfrm>
              <a:off x="5829963" y="2558160"/>
              <a:ext cx="1652356" cy="773253"/>
              <a:chOff x="5887432" y="1455632"/>
              <a:chExt cx="2096198" cy="980958"/>
            </a:xfrm>
          </p:grpSpPr>
          <p:sp>
            <p:nvSpPr>
              <p:cNvPr id="139" name="Field gateway">
                <a:extLst>
                  <a:ext uri="{FF2B5EF4-FFF2-40B4-BE49-F238E27FC236}">
                    <a16:creationId xmlns:a16="http://schemas.microsoft.com/office/drawing/2014/main" id="{0B5E1676-1255-4E54-A814-870A3C6EFF61}"/>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40" name="Picture 139">
                <a:extLst>
                  <a:ext uri="{FF2B5EF4-FFF2-40B4-BE49-F238E27FC236}">
                    <a16:creationId xmlns:a16="http://schemas.microsoft.com/office/drawing/2014/main" id="{AE279CC5-3837-40E7-83BD-13FB7871A7C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138" name="TextBox 137">
              <a:extLst>
                <a:ext uri="{FF2B5EF4-FFF2-40B4-BE49-F238E27FC236}">
                  <a16:creationId xmlns:a16="http://schemas.microsoft.com/office/drawing/2014/main" id="{24919991-4D07-45F6-B533-53008C680076}"/>
                </a:ext>
              </a:extLst>
            </p:cNvPr>
            <p:cNvSpPr txBox="1"/>
            <p:nvPr/>
          </p:nvSpPr>
          <p:spPr>
            <a:xfrm>
              <a:off x="6374284" y="2629055"/>
              <a:ext cx="1023294" cy="51706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4096" name="Group 4095">
            <a:extLst>
              <a:ext uri="{FF2B5EF4-FFF2-40B4-BE49-F238E27FC236}">
                <a16:creationId xmlns:a16="http://schemas.microsoft.com/office/drawing/2014/main" id="{D1623536-C376-49D8-B30E-658CDB3D6F5B}"/>
              </a:ext>
            </a:extLst>
          </p:cNvPr>
          <p:cNvGrpSpPr/>
          <p:nvPr/>
        </p:nvGrpSpPr>
        <p:grpSpPr>
          <a:xfrm>
            <a:off x="2051583" y="2577902"/>
            <a:ext cx="1098801" cy="738775"/>
            <a:chOff x="2051583" y="2577902"/>
            <a:chExt cx="1098801" cy="738775"/>
          </a:xfrm>
        </p:grpSpPr>
        <p:sp>
          <p:nvSpPr>
            <p:cNvPr id="142" name="Field gateway">
              <a:extLst>
                <a:ext uri="{FF2B5EF4-FFF2-40B4-BE49-F238E27FC236}">
                  <a16:creationId xmlns:a16="http://schemas.microsoft.com/office/drawing/2014/main" id="{B5C47897-318F-4861-91F2-38257A3CB48D}"/>
                </a:ext>
              </a:extLst>
            </p:cNvPr>
            <p:cNvSpPr/>
            <p:nvPr/>
          </p:nvSpPr>
          <p:spPr>
            <a:xfrm>
              <a:off x="2051583" y="2577902"/>
              <a:ext cx="1098801" cy="738775"/>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AI</a:t>
              </a:r>
            </a:p>
          </p:txBody>
        </p:sp>
        <p:pic>
          <p:nvPicPr>
            <p:cNvPr id="143" name="Picture 142">
              <a:extLst>
                <a:ext uri="{FF2B5EF4-FFF2-40B4-BE49-F238E27FC236}">
                  <a16:creationId xmlns:a16="http://schemas.microsoft.com/office/drawing/2014/main" id="{4B40AE1C-4881-4F12-998A-D9E3D7646793}"/>
                </a:ext>
              </a:extLst>
            </p:cNvPr>
            <p:cNvPicPr>
              <a:picLocks noChangeAspect="1"/>
            </p:cNvPicPr>
            <p:nvPr/>
          </p:nvPicPr>
          <p:blipFill>
            <a:blip r:embed="rId20"/>
            <a:stretch>
              <a:fillRect/>
            </a:stretch>
          </p:blipFill>
          <p:spPr>
            <a:xfrm>
              <a:off x="2342398" y="2679875"/>
              <a:ext cx="435745" cy="435745"/>
            </a:xfrm>
            <a:prstGeom prst="rect">
              <a:avLst/>
            </a:prstGeom>
          </p:spPr>
        </p:pic>
      </p:grpSp>
      <p:cxnSp>
        <p:nvCxnSpPr>
          <p:cNvPr id="144" name="Straight Arrow Connector 143">
            <a:extLst>
              <a:ext uri="{FF2B5EF4-FFF2-40B4-BE49-F238E27FC236}">
                <a16:creationId xmlns:a16="http://schemas.microsoft.com/office/drawing/2014/main" id="{0DF33A00-C9FC-4B35-A969-0E1C72D82A42}"/>
              </a:ext>
            </a:extLst>
          </p:cNvPr>
          <p:cNvCxnSpPr>
            <a:stCxn id="142" idx="3"/>
            <a:endCxn id="139" idx="1"/>
          </p:cNvCxnSpPr>
          <p:nvPr/>
        </p:nvCxnSpPr>
        <p:spPr>
          <a:xfrm flipV="1">
            <a:off x="3150384" y="2944787"/>
            <a:ext cx="2679579" cy="25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01" name="Group 4100">
            <a:extLst>
              <a:ext uri="{FF2B5EF4-FFF2-40B4-BE49-F238E27FC236}">
                <a16:creationId xmlns:a16="http://schemas.microsoft.com/office/drawing/2014/main" id="{91D8CEAF-FEF1-421D-ABBD-0837A52D80ED}"/>
              </a:ext>
            </a:extLst>
          </p:cNvPr>
          <p:cNvGrpSpPr/>
          <p:nvPr/>
        </p:nvGrpSpPr>
        <p:grpSpPr>
          <a:xfrm>
            <a:off x="6320246" y="4845074"/>
            <a:ext cx="1474303" cy="406265"/>
            <a:chOff x="6320246" y="4845074"/>
            <a:chExt cx="1474303" cy="406265"/>
          </a:xfrm>
        </p:grpSpPr>
        <p:sp>
          <p:nvSpPr>
            <p:cNvPr id="147" name="Rectangle 146">
              <a:extLst>
                <a:ext uri="{FF2B5EF4-FFF2-40B4-BE49-F238E27FC236}">
                  <a16:creationId xmlns:a16="http://schemas.microsoft.com/office/drawing/2014/main" id="{73281F45-595A-4C35-94FB-E8FF34CC2C55}"/>
                </a:ext>
              </a:extLst>
            </p:cNvPr>
            <p:cNvSpPr/>
            <p:nvPr/>
          </p:nvSpPr>
          <p:spPr bwMode="auto">
            <a:xfrm>
              <a:off x="6922773" y="4864067"/>
              <a:ext cx="166007" cy="120131"/>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grpSp>
          <p:nvGrpSpPr>
            <p:cNvPr id="148" name="Group 147">
              <a:extLst>
                <a:ext uri="{FF2B5EF4-FFF2-40B4-BE49-F238E27FC236}">
                  <a16:creationId xmlns:a16="http://schemas.microsoft.com/office/drawing/2014/main" id="{9E69F81F-ECC6-447C-8C5F-8CEBDBB97317}"/>
                </a:ext>
              </a:extLst>
            </p:cNvPr>
            <p:cNvGrpSpPr/>
            <p:nvPr/>
          </p:nvGrpSpPr>
          <p:grpSpPr>
            <a:xfrm>
              <a:off x="6320246" y="4845074"/>
              <a:ext cx="1474303" cy="406265"/>
              <a:chOff x="5841409" y="4160616"/>
              <a:chExt cx="1870317" cy="515392"/>
            </a:xfrm>
          </p:grpSpPr>
          <p:sp>
            <p:nvSpPr>
              <p:cNvPr id="155" name="Field gateway">
                <a:extLst>
                  <a:ext uri="{FF2B5EF4-FFF2-40B4-BE49-F238E27FC236}">
                    <a16:creationId xmlns:a16="http://schemas.microsoft.com/office/drawing/2014/main" id="{17D6F8E5-E2A7-4E5B-AA2C-C97B324E8884}"/>
                  </a:ext>
                </a:extLst>
              </p:cNvPr>
              <p:cNvSpPr/>
              <p:nvPr/>
            </p:nvSpPr>
            <p:spPr>
              <a:xfrm>
                <a:off x="5841409" y="4170034"/>
                <a:ext cx="167857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156" name="TextBox 155">
                <a:extLst>
                  <a:ext uri="{FF2B5EF4-FFF2-40B4-BE49-F238E27FC236}">
                    <a16:creationId xmlns:a16="http://schemas.microsoft.com/office/drawing/2014/main" id="{16A8B867-E7E6-444B-9917-FA89B232BB06}"/>
                  </a:ext>
                </a:extLst>
              </p:cNvPr>
              <p:cNvSpPr txBox="1"/>
              <p:nvPr/>
            </p:nvSpPr>
            <p:spPr>
              <a:xfrm>
                <a:off x="6074896" y="4160616"/>
                <a:ext cx="1636830" cy="515392"/>
              </a:xfrm>
              <a:prstGeom prst="rect">
                <a:avLst/>
              </a:prstGeom>
              <a:noFill/>
            </p:spPr>
            <p:txBody>
              <a:bodyPr wrap="square" lIns="182880" tIns="146304" rIns="182880" bIns="146304" rtlCol="0">
                <a:spAutoFit/>
              </a:bodyPr>
              <a:lstStyle/>
              <a:p>
                <a:pPr>
                  <a:lnSpc>
                    <a:spcPct val="90000"/>
                  </a:lnSpc>
                  <a:spcAft>
                    <a:spcPts val="600"/>
                  </a:spcAft>
                </a:pPr>
                <a:r>
                  <a:rPr lang="en-US" sz="700" dirty="0">
                    <a:solidFill>
                      <a:prstClr val="white"/>
                    </a:solidFill>
                    <a:latin typeface="Segoe UI Semibold" panose="020B0702040204020203" pitchFamily="34" charset="0"/>
                    <a:cs typeface="Segoe UI" pitchFamily="34" charset="0"/>
                  </a:rPr>
                  <a:t>Charging controller</a:t>
                </a:r>
                <a:endParaRPr lang="sv-SE" sz="700" dirty="0" err="1">
                  <a:solidFill>
                    <a:prstClr val="white"/>
                  </a:solidFill>
                  <a:latin typeface="Segoe UI Semibold" panose="020B0702040204020203" pitchFamily="34" charset="0"/>
                  <a:cs typeface="Segoe UI" pitchFamily="34" charset="0"/>
                </a:endParaRPr>
              </a:p>
            </p:txBody>
          </p:sp>
          <p:pic>
            <p:nvPicPr>
              <p:cNvPr id="157" name="Picture 156">
                <a:extLst>
                  <a:ext uri="{FF2B5EF4-FFF2-40B4-BE49-F238E27FC236}">
                    <a16:creationId xmlns:a16="http://schemas.microsoft.com/office/drawing/2014/main" id="{B3066A63-37B8-4F15-AF67-343E16251175}"/>
                  </a:ext>
                </a:extLst>
              </p:cNvPr>
              <p:cNvPicPr>
                <a:picLocks noChangeAspect="1"/>
              </p:cNvPicPr>
              <p:nvPr/>
            </p:nvPicPr>
            <p:blipFill>
              <a:blip r:embed="rId10"/>
              <a:stretch>
                <a:fillRect/>
              </a:stretch>
            </p:blipFill>
            <p:spPr>
              <a:xfrm>
                <a:off x="5919158" y="4229900"/>
                <a:ext cx="292293" cy="314353"/>
              </a:xfrm>
              <a:prstGeom prst="rect">
                <a:avLst/>
              </a:prstGeom>
            </p:spPr>
          </p:pic>
        </p:grpSp>
      </p:grpSp>
      <p:cxnSp>
        <p:nvCxnSpPr>
          <p:cNvPr id="150" name="Straight Arrow Connector 149">
            <a:extLst>
              <a:ext uri="{FF2B5EF4-FFF2-40B4-BE49-F238E27FC236}">
                <a16:creationId xmlns:a16="http://schemas.microsoft.com/office/drawing/2014/main" id="{3E647582-D1CE-490D-BF8C-CCC51492DF8D}"/>
              </a:ext>
            </a:extLst>
          </p:cNvPr>
          <p:cNvCxnSpPr>
            <a:cxnSpLocks/>
            <a:endCxn id="149" idx="0"/>
          </p:cNvCxnSpPr>
          <p:nvPr/>
        </p:nvCxnSpPr>
        <p:spPr>
          <a:xfrm flipH="1">
            <a:off x="6981828" y="5195644"/>
            <a:ext cx="3483" cy="27076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142604D-98C5-4753-9BB6-970F0E1459BB}"/>
              </a:ext>
            </a:extLst>
          </p:cNvPr>
          <p:cNvGrpSpPr/>
          <p:nvPr/>
        </p:nvGrpSpPr>
        <p:grpSpPr>
          <a:xfrm>
            <a:off x="6320246" y="5466411"/>
            <a:ext cx="1323163" cy="1055514"/>
            <a:chOff x="6320246" y="5466411"/>
            <a:chExt cx="1323163" cy="1055514"/>
          </a:xfrm>
        </p:grpSpPr>
        <p:sp>
          <p:nvSpPr>
            <p:cNvPr id="149" name="Field gateway">
              <a:extLst>
                <a:ext uri="{FF2B5EF4-FFF2-40B4-BE49-F238E27FC236}">
                  <a16:creationId xmlns:a16="http://schemas.microsoft.com/office/drawing/2014/main" id="{3B4BA02D-2679-4F84-A420-72CED3A34485}"/>
                </a:ext>
              </a:extLst>
            </p:cNvPr>
            <p:cNvSpPr/>
            <p:nvPr/>
          </p:nvSpPr>
          <p:spPr>
            <a:xfrm>
              <a:off x="6320246" y="5466411"/>
              <a:ext cx="1323163" cy="10555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Charging</a:t>
              </a:r>
            </a:p>
          </p:txBody>
        </p:sp>
        <p:grpSp>
          <p:nvGrpSpPr>
            <p:cNvPr id="151" name="Group 150">
              <a:extLst>
                <a:ext uri="{FF2B5EF4-FFF2-40B4-BE49-F238E27FC236}">
                  <a16:creationId xmlns:a16="http://schemas.microsoft.com/office/drawing/2014/main" id="{5A62F6E7-8BEB-4895-8532-83BF3A9A2E86}"/>
                </a:ext>
              </a:extLst>
            </p:cNvPr>
            <p:cNvGrpSpPr/>
            <p:nvPr/>
          </p:nvGrpSpPr>
          <p:grpSpPr>
            <a:xfrm>
              <a:off x="6585261" y="5796302"/>
              <a:ext cx="868646" cy="376664"/>
              <a:chOff x="6451402" y="5481375"/>
              <a:chExt cx="1101974" cy="477840"/>
            </a:xfrm>
          </p:grpSpPr>
          <p:pic>
            <p:nvPicPr>
              <p:cNvPr id="153" name="Picture 152">
                <a:extLst>
                  <a:ext uri="{FF2B5EF4-FFF2-40B4-BE49-F238E27FC236}">
                    <a16:creationId xmlns:a16="http://schemas.microsoft.com/office/drawing/2014/main" id="{F4F6BD4A-DBC2-4CBF-99EE-8268ACFA8585}"/>
                  </a:ext>
                </a:extLst>
              </p:cNvPr>
              <p:cNvPicPr>
                <a:picLocks noChangeAspect="1"/>
              </p:cNvPicPr>
              <p:nvPr/>
            </p:nvPicPr>
            <p:blipFill>
              <a:blip r:embed="rId21"/>
              <a:stretch>
                <a:fillRect/>
              </a:stretch>
            </p:blipFill>
            <p:spPr>
              <a:xfrm>
                <a:off x="6451402" y="5481375"/>
                <a:ext cx="515457" cy="477840"/>
              </a:xfrm>
              <a:prstGeom prst="rect">
                <a:avLst/>
              </a:prstGeom>
            </p:spPr>
          </p:pic>
          <p:pic>
            <p:nvPicPr>
              <p:cNvPr id="154" name="Picture 153">
                <a:extLst>
                  <a:ext uri="{FF2B5EF4-FFF2-40B4-BE49-F238E27FC236}">
                    <a16:creationId xmlns:a16="http://schemas.microsoft.com/office/drawing/2014/main" id="{1EA5A797-E746-4CAB-9A3E-731FD49CD887}"/>
                  </a:ext>
                </a:extLst>
              </p:cNvPr>
              <p:cNvPicPr>
                <a:picLocks noChangeAspect="1"/>
              </p:cNvPicPr>
              <p:nvPr/>
            </p:nvPicPr>
            <p:blipFill>
              <a:blip r:embed="rId21"/>
              <a:stretch>
                <a:fillRect/>
              </a:stretch>
            </p:blipFill>
            <p:spPr>
              <a:xfrm>
                <a:off x="7037919" y="5481375"/>
                <a:ext cx="515457" cy="477840"/>
              </a:xfrm>
              <a:prstGeom prst="rect">
                <a:avLst/>
              </a:prstGeom>
            </p:spPr>
          </p:pic>
        </p:grpSp>
      </p:grpSp>
      <p:cxnSp>
        <p:nvCxnSpPr>
          <p:cNvPr id="152" name="Connector: Elbow 151">
            <a:extLst>
              <a:ext uri="{FF2B5EF4-FFF2-40B4-BE49-F238E27FC236}">
                <a16:creationId xmlns:a16="http://schemas.microsoft.com/office/drawing/2014/main" id="{BDEA48CB-B65E-4D5C-8C36-7A152B43426E}"/>
              </a:ext>
            </a:extLst>
          </p:cNvPr>
          <p:cNvCxnSpPr>
            <a:cxnSpLocks/>
            <a:stCxn id="147" idx="0"/>
            <a:endCxn id="71" idx="2"/>
          </p:cNvCxnSpPr>
          <p:nvPr/>
        </p:nvCxnSpPr>
        <p:spPr>
          <a:xfrm rot="5400000" flipH="1" flipV="1">
            <a:off x="7177096" y="4152780"/>
            <a:ext cx="539968" cy="88260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4E8DCE21-781D-47FD-BCDD-4C52C2E3D344}"/>
              </a:ext>
            </a:extLst>
          </p:cNvPr>
          <p:cNvPicPr>
            <a:picLocks noChangeAspect="1"/>
          </p:cNvPicPr>
          <p:nvPr/>
        </p:nvPicPr>
        <p:blipFill>
          <a:blip r:embed="rId22"/>
          <a:stretch>
            <a:fillRect/>
          </a:stretch>
        </p:blipFill>
        <p:spPr>
          <a:xfrm>
            <a:off x="9892960" y="5581084"/>
            <a:ext cx="303035" cy="567109"/>
          </a:xfrm>
          <a:prstGeom prst="rect">
            <a:avLst/>
          </a:prstGeom>
        </p:spPr>
      </p:pic>
    </p:spTree>
    <p:extLst>
      <p:ext uri="{BB962C8B-B14F-4D97-AF65-F5344CB8AC3E}">
        <p14:creationId xmlns:p14="http://schemas.microsoft.com/office/powerpoint/2010/main" val="2198811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00"/>
                                        </p:tgtEl>
                                        <p:attrNameLst>
                                          <p:attrName>style.visibility</p:attrName>
                                        </p:attrNameLst>
                                      </p:cBhvr>
                                      <p:to>
                                        <p:strVal val="visible"/>
                                      </p:to>
                                    </p:set>
                                    <p:animEffect transition="in" filter="fade">
                                      <p:cBhvr>
                                        <p:cTn id="11" dur="500"/>
                                        <p:tgtEl>
                                          <p:spTgt spid="410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fade">
                                      <p:cBhvr>
                                        <p:cTn id="15" dur="500"/>
                                        <p:tgtEl>
                                          <p:spTgt spid="1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500"/>
                                        <p:tgtEl>
                                          <p:spTgt spid="126"/>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500"/>
                                        <p:tgtEl>
                                          <p:spTgt spid="409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500"/>
                                        <p:tgtEl>
                                          <p:spTgt spid="119"/>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fade">
                                      <p:cBhvr>
                                        <p:cTn id="50" dur="500"/>
                                        <p:tgtEl>
                                          <p:spTgt spid="9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childTnLst>
                          </p:cTn>
                        </p:par>
                        <p:par>
                          <p:cTn id="64" fill="hold">
                            <p:stCondLst>
                              <p:cond delay="1500"/>
                            </p:stCondLst>
                            <p:childTnLst>
                              <p:par>
                                <p:cTn id="65" presetID="10" presetClass="entr" presetSubtype="0" fill="hold" nodeType="after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100"/>
                                        </p:tgtEl>
                                        <p:attrNameLst>
                                          <p:attrName>style.visibility</p:attrName>
                                        </p:attrNameLst>
                                      </p:cBhvr>
                                      <p:to>
                                        <p:strVal val="visible"/>
                                      </p:to>
                                    </p:set>
                                    <p:animEffect transition="in" filter="fade">
                                      <p:cBhvr>
                                        <p:cTn id="71" dur="500"/>
                                        <p:tgtEl>
                                          <p:spTgt spid="100"/>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par>
                          <p:cTn id="76" fill="hold">
                            <p:stCondLst>
                              <p:cond delay="3000"/>
                            </p:stCondLst>
                            <p:childTnLst>
                              <p:par>
                                <p:cTn id="77" presetID="10" presetClass="entr" presetSubtype="0" fill="hold" nodeType="after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fade">
                                      <p:cBhvr>
                                        <p:cTn id="79" dur="500"/>
                                        <p:tgtEl>
                                          <p:spTgt spid="150"/>
                                        </p:tgtEl>
                                      </p:cBhvr>
                                    </p:animEffect>
                                  </p:childTnLst>
                                </p:cTn>
                              </p:par>
                            </p:childTnLst>
                          </p:cTn>
                        </p:par>
                        <p:par>
                          <p:cTn id="80" fill="hold">
                            <p:stCondLst>
                              <p:cond delay="3500"/>
                            </p:stCondLst>
                            <p:childTnLst>
                              <p:par>
                                <p:cTn id="81" presetID="10" presetClass="entr" presetSubtype="0" fill="hold" nodeType="afterEffect">
                                  <p:stCondLst>
                                    <p:cond delay="0"/>
                                  </p:stCondLst>
                                  <p:childTnLst>
                                    <p:set>
                                      <p:cBhvr>
                                        <p:cTn id="82" dur="1" fill="hold">
                                          <p:stCondLst>
                                            <p:cond delay="0"/>
                                          </p:stCondLst>
                                        </p:cTn>
                                        <p:tgtEl>
                                          <p:spTgt spid="4101"/>
                                        </p:tgtEl>
                                        <p:attrNameLst>
                                          <p:attrName>style.visibility</p:attrName>
                                        </p:attrNameLst>
                                      </p:cBhvr>
                                      <p:to>
                                        <p:strVal val="visible"/>
                                      </p:to>
                                    </p:set>
                                    <p:animEffect transition="in" filter="fade">
                                      <p:cBhvr>
                                        <p:cTn id="83" dur="500"/>
                                        <p:tgtEl>
                                          <p:spTgt spid="4101"/>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152"/>
                                        </p:tgtEl>
                                        <p:attrNameLst>
                                          <p:attrName>style.visibility</p:attrName>
                                        </p:attrNameLst>
                                      </p:cBhvr>
                                      <p:to>
                                        <p:strVal val="visible"/>
                                      </p:to>
                                    </p:set>
                                    <p:animEffect transition="in" filter="fade">
                                      <p:cBhvr>
                                        <p:cTn id="87" dur="500"/>
                                        <p:tgtEl>
                                          <p:spTgt spid="1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096"/>
                                        </p:tgtEl>
                                        <p:attrNameLst>
                                          <p:attrName>style.visibility</p:attrName>
                                        </p:attrNameLst>
                                      </p:cBhvr>
                                      <p:to>
                                        <p:strVal val="visible"/>
                                      </p:to>
                                    </p:set>
                                    <p:animEffect transition="in" filter="fade">
                                      <p:cBhvr>
                                        <p:cTn id="92" dur="500"/>
                                        <p:tgtEl>
                                          <p:spTgt spid="4096"/>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144"/>
                                        </p:tgtEl>
                                        <p:attrNameLst>
                                          <p:attrName>style.visibility</p:attrName>
                                        </p:attrNameLst>
                                      </p:cBhvr>
                                      <p:to>
                                        <p:strVal val="visible"/>
                                      </p:to>
                                    </p:set>
                                    <p:animEffect transition="in" filter="fade">
                                      <p:cBhvr>
                                        <p:cTn id="96" dur="500"/>
                                        <p:tgtEl>
                                          <p:spTgt spid="144"/>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4097"/>
                                        </p:tgtEl>
                                        <p:attrNameLst>
                                          <p:attrName>style.visibility</p:attrName>
                                        </p:attrNameLst>
                                      </p:cBhvr>
                                      <p:to>
                                        <p:strVal val="visible"/>
                                      </p:to>
                                    </p:set>
                                    <p:animEffect transition="in" filter="fade">
                                      <p:cBhvr>
                                        <p:cTn id="100" dur="500"/>
                                        <p:tgtEl>
                                          <p:spTgt spid="4097"/>
                                        </p:tgtEl>
                                      </p:cBhvr>
                                    </p:animEffect>
                                  </p:childTnLst>
                                </p:cTn>
                              </p:par>
                            </p:childTnLst>
                          </p:cTn>
                        </p:par>
                        <p:par>
                          <p:cTn id="101" fill="hold">
                            <p:stCondLst>
                              <p:cond delay="1500"/>
                            </p:stCondLst>
                            <p:childTnLst>
                              <p:par>
                                <p:cTn id="102" presetID="10" presetClass="entr" presetSubtype="0" fill="hold" nodeType="afterEffect">
                                  <p:stCondLst>
                                    <p:cond delay="0"/>
                                  </p:stCondLst>
                                  <p:childTnLst>
                                    <p:set>
                                      <p:cBhvr>
                                        <p:cTn id="103" dur="1" fill="hold">
                                          <p:stCondLst>
                                            <p:cond delay="0"/>
                                          </p:stCondLst>
                                        </p:cTn>
                                        <p:tgtEl>
                                          <p:spTgt spid="125"/>
                                        </p:tgtEl>
                                        <p:attrNameLst>
                                          <p:attrName>style.visibility</p:attrName>
                                        </p:attrNameLst>
                                      </p:cBhvr>
                                      <p:to>
                                        <p:strVal val="visible"/>
                                      </p:to>
                                    </p:set>
                                    <p:animEffect transition="in" filter="fade">
                                      <p:cBhvr>
                                        <p:cTn id="10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4875124" y="354277"/>
            <a:ext cx="1354472"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6" name="Group 5">
            <a:extLst>
              <a:ext uri="{FF2B5EF4-FFF2-40B4-BE49-F238E27FC236}">
                <a16:creationId xmlns:a16="http://schemas.microsoft.com/office/drawing/2014/main" id="{84B5F627-98FE-481E-A416-8B9338273BAC}"/>
              </a:ext>
            </a:extLst>
          </p:cNvPr>
          <p:cNvGrpSpPr/>
          <p:nvPr/>
        </p:nvGrpSpPr>
        <p:grpSpPr>
          <a:xfrm>
            <a:off x="595080" y="2641137"/>
            <a:ext cx="10658015" cy="3973574"/>
            <a:chOff x="595080" y="2641137"/>
            <a:chExt cx="10658015" cy="3973574"/>
          </a:xfrm>
        </p:grpSpPr>
        <p:grpSp>
          <p:nvGrpSpPr>
            <p:cNvPr id="159" name="Group 158">
              <a:extLst>
                <a:ext uri="{FF2B5EF4-FFF2-40B4-BE49-F238E27FC236}">
                  <a16:creationId xmlns:a16="http://schemas.microsoft.com/office/drawing/2014/main" id="{812E4F23-61F2-4ADE-B54C-FB5AF0836A0D}"/>
                </a:ext>
              </a:extLst>
            </p:cNvPr>
            <p:cNvGrpSpPr/>
            <p:nvPr/>
          </p:nvGrpSpPr>
          <p:grpSpPr>
            <a:xfrm>
              <a:off x="5618382" y="3896181"/>
              <a:ext cx="1237259" cy="2718530"/>
              <a:chOff x="4831018" y="1476375"/>
              <a:chExt cx="1575998" cy="5105400"/>
            </a:xfrm>
          </p:grpSpPr>
          <p:sp>
            <p:nvSpPr>
              <p:cNvPr id="160" name="IoT">
                <a:extLst>
                  <a:ext uri="{FF2B5EF4-FFF2-40B4-BE49-F238E27FC236}">
                    <a16:creationId xmlns:a16="http://schemas.microsoft.com/office/drawing/2014/main" id="{217AA50B-7973-42C3-BC58-576C45CE814C}"/>
                  </a:ext>
                </a:extLst>
              </p:cNvPr>
              <p:cNvSpPr/>
              <p:nvPr/>
            </p:nvSpPr>
            <p:spPr>
              <a:xfrm>
                <a:off x="4831018" y="1476375"/>
                <a:ext cx="1575998" cy="510540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IoT Hub</a:t>
                </a:r>
              </a:p>
            </p:txBody>
          </p:sp>
          <p:pic>
            <p:nvPicPr>
              <p:cNvPr id="161" name="Picture 160">
                <a:extLst>
                  <a:ext uri="{FF2B5EF4-FFF2-40B4-BE49-F238E27FC236}">
                    <a16:creationId xmlns:a16="http://schemas.microsoft.com/office/drawing/2014/main" id="{0B88C75F-45C5-4F21-8D4E-0FE7D05E8047}"/>
                  </a:ext>
                </a:extLst>
              </p:cNvPr>
              <p:cNvPicPr>
                <a:picLocks noChangeAspect="1"/>
              </p:cNvPicPr>
              <p:nvPr/>
            </p:nvPicPr>
            <p:blipFill>
              <a:blip r:embed="rId6"/>
              <a:stretch>
                <a:fillRect/>
              </a:stretch>
            </p:blipFill>
            <p:spPr>
              <a:xfrm>
                <a:off x="6027093" y="1562507"/>
                <a:ext cx="299157" cy="299157"/>
              </a:xfrm>
              <a:prstGeom prst="rect">
                <a:avLst/>
              </a:prstGeom>
            </p:spPr>
          </p:pic>
        </p:grpSp>
        <p:sp>
          <p:nvSpPr>
            <p:cNvPr id="162" name="IoT">
              <a:extLst>
                <a:ext uri="{FF2B5EF4-FFF2-40B4-BE49-F238E27FC236}">
                  <a16:creationId xmlns:a16="http://schemas.microsoft.com/office/drawing/2014/main" id="{4E052A66-30E7-43A7-9AC3-CD2091C7BE56}"/>
                </a:ext>
              </a:extLst>
            </p:cNvPr>
            <p:cNvSpPr/>
            <p:nvPr/>
          </p:nvSpPr>
          <p:spPr>
            <a:xfrm>
              <a:off x="7739143" y="2641137"/>
              <a:ext cx="3513952" cy="392600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050" dirty="0">
                  <a:solidFill>
                    <a:prstClr val="white"/>
                  </a:solidFill>
                  <a:latin typeface="Segoe UI Semibold" panose="020B0702040204020203" pitchFamily="34" charset="0"/>
                  <a:ea typeface="Segoe UI" pitchFamily="34" charset="0"/>
                  <a:cs typeface="Segoe UI" pitchFamily="34" charset="0"/>
                </a:rPr>
                <a:t>Site</a:t>
              </a:r>
            </a:p>
          </p:txBody>
        </p:sp>
        <p:cxnSp>
          <p:nvCxnSpPr>
            <p:cNvPr id="163" name="Connector: Elbow 162">
              <a:extLst>
                <a:ext uri="{FF2B5EF4-FFF2-40B4-BE49-F238E27FC236}">
                  <a16:creationId xmlns:a16="http://schemas.microsoft.com/office/drawing/2014/main" id="{BBE38390-7B26-4596-B7B8-A1A88F2EDE03}"/>
                </a:ext>
              </a:extLst>
            </p:cNvPr>
            <p:cNvCxnSpPr>
              <a:cxnSpLocks/>
              <a:stCxn id="227" idx="1"/>
              <a:endCxn id="165" idx="3"/>
            </p:cNvCxnSpPr>
            <p:nvPr/>
          </p:nvCxnSpPr>
          <p:spPr>
            <a:xfrm rot="10800000">
              <a:off x="6855641" y="5311701"/>
              <a:ext cx="1082840" cy="269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4399B70-7CC4-4A11-A003-959530B9C70A}"/>
                </a:ext>
              </a:extLst>
            </p:cNvPr>
            <p:cNvGrpSpPr/>
            <p:nvPr/>
          </p:nvGrpSpPr>
          <p:grpSpPr>
            <a:xfrm>
              <a:off x="5618382" y="5003229"/>
              <a:ext cx="1237259" cy="616944"/>
              <a:chOff x="4831018" y="4529098"/>
              <a:chExt cx="1575998" cy="785852"/>
            </a:xfrm>
          </p:grpSpPr>
          <p:sp>
            <p:nvSpPr>
              <p:cNvPr id="165" name="Rectangle 164">
                <a:extLst>
                  <a:ext uri="{FF2B5EF4-FFF2-40B4-BE49-F238E27FC236}">
                    <a16:creationId xmlns:a16="http://schemas.microsoft.com/office/drawing/2014/main" id="{6CD5A6B5-AAF0-494B-9C5A-2923B3F28F99}"/>
                  </a:ext>
                </a:extLst>
              </p:cNvPr>
              <p:cNvSpPr/>
              <p:nvPr/>
            </p:nvSpPr>
            <p:spPr bwMode="auto">
              <a:xfrm>
                <a:off x="4831018" y="4529098"/>
                <a:ext cx="1575998" cy="785852"/>
              </a:xfrm>
              <a:prstGeom prst="rect">
                <a:avLst/>
              </a:prstGeom>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pic>
            <p:nvPicPr>
              <p:cNvPr id="166" name="Picture 165">
                <a:extLst>
                  <a:ext uri="{FF2B5EF4-FFF2-40B4-BE49-F238E27FC236}">
                    <a16:creationId xmlns:a16="http://schemas.microsoft.com/office/drawing/2014/main" id="{B6A17F79-EDA8-418E-8CE3-30BDDA504B2E}"/>
                  </a:ext>
                </a:extLst>
              </p:cNvPr>
              <p:cNvPicPr>
                <a:picLocks noChangeAspect="1"/>
              </p:cNvPicPr>
              <p:nvPr/>
            </p:nvPicPr>
            <p:blipFill>
              <a:blip r:embed="rId7"/>
              <a:stretch>
                <a:fillRect/>
              </a:stretch>
            </p:blipFill>
            <p:spPr>
              <a:xfrm>
                <a:off x="5335725" y="4660747"/>
                <a:ext cx="509939" cy="509939"/>
              </a:xfrm>
              <a:prstGeom prst="rect">
                <a:avLst/>
              </a:prstGeom>
            </p:spPr>
          </p:pic>
        </p:grpSp>
        <p:cxnSp>
          <p:nvCxnSpPr>
            <p:cNvPr id="167" name="Connector: Elbow 166">
              <a:extLst>
                <a:ext uri="{FF2B5EF4-FFF2-40B4-BE49-F238E27FC236}">
                  <a16:creationId xmlns:a16="http://schemas.microsoft.com/office/drawing/2014/main" id="{99F5B910-4DC7-4EDA-9456-1104B7C8BB19}"/>
                </a:ext>
              </a:extLst>
            </p:cNvPr>
            <p:cNvCxnSpPr>
              <a:cxnSpLocks/>
              <a:stCxn id="171" idx="3"/>
              <a:endCxn id="227" idx="0"/>
            </p:cNvCxnSpPr>
            <p:nvPr/>
          </p:nvCxnSpPr>
          <p:spPr>
            <a:xfrm>
              <a:off x="6860213" y="3265487"/>
              <a:ext cx="1737164" cy="1712112"/>
            </a:xfrm>
            <a:prstGeom prst="bentConnector2">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C70794F4-0DD7-4C53-9CF9-0AE560C58B52}"/>
                </a:ext>
              </a:extLst>
            </p:cNvPr>
            <p:cNvGrpSpPr/>
            <p:nvPr/>
          </p:nvGrpSpPr>
          <p:grpSpPr>
            <a:xfrm>
              <a:off x="5214563" y="2880429"/>
              <a:ext cx="1645650" cy="770115"/>
              <a:chOff x="5887432" y="1455632"/>
              <a:chExt cx="2096198" cy="980958"/>
            </a:xfrm>
          </p:grpSpPr>
          <p:grpSp>
            <p:nvGrpSpPr>
              <p:cNvPr id="169" name="Group 168">
                <a:extLst>
                  <a:ext uri="{FF2B5EF4-FFF2-40B4-BE49-F238E27FC236}">
                    <a16:creationId xmlns:a16="http://schemas.microsoft.com/office/drawing/2014/main" id="{D7D8DC6C-9C92-4567-B2F9-9B5B38D7C292}"/>
                  </a:ext>
                </a:extLst>
              </p:cNvPr>
              <p:cNvGrpSpPr/>
              <p:nvPr/>
            </p:nvGrpSpPr>
            <p:grpSpPr>
              <a:xfrm>
                <a:off x="5887432" y="1455632"/>
                <a:ext cx="2096198" cy="980958"/>
                <a:chOff x="5887432" y="1455632"/>
                <a:chExt cx="2096198" cy="980958"/>
              </a:xfrm>
            </p:grpSpPr>
            <p:sp>
              <p:nvSpPr>
                <p:cNvPr id="171" name="Field gateway">
                  <a:extLst>
                    <a:ext uri="{FF2B5EF4-FFF2-40B4-BE49-F238E27FC236}">
                      <a16:creationId xmlns:a16="http://schemas.microsoft.com/office/drawing/2014/main" id="{BC4FA4D3-0351-4007-B04B-BE8C75F0F736}"/>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172" name="Picture 171">
                  <a:extLst>
                    <a:ext uri="{FF2B5EF4-FFF2-40B4-BE49-F238E27FC236}">
                      <a16:creationId xmlns:a16="http://schemas.microsoft.com/office/drawing/2014/main" id="{8D1DCD08-9D9D-43E3-B81D-5D7083FE4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6320" y="1589760"/>
                  <a:ext cx="492246" cy="492246"/>
                </a:xfrm>
                <a:prstGeom prst="rect">
                  <a:avLst/>
                </a:prstGeom>
              </p:spPr>
            </p:pic>
          </p:grpSp>
          <p:sp>
            <p:nvSpPr>
              <p:cNvPr id="170" name="TextBox 169">
                <a:extLst>
                  <a:ext uri="{FF2B5EF4-FFF2-40B4-BE49-F238E27FC236}">
                    <a16:creationId xmlns:a16="http://schemas.microsoft.com/office/drawing/2014/main" id="{504CFF43-6D22-4054-9425-D7A996FC73A2}"/>
                  </a:ext>
                </a:extLst>
              </p:cNvPr>
              <p:cNvSpPr txBox="1"/>
              <p:nvPr/>
            </p:nvSpPr>
            <p:spPr>
              <a:xfrm>
                <a:off x="6577964" y="1545570"/>
                <a:ext cx="1298163" cy="658628"/>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grpSp>
          <p:nvGrpSpPr>
            <p:cNvPr id="173" name="Group 172">
              <a:extLst>
                <a:ext uri="{FF2B5EF4-FFF2-40B4-BE49-F238E27FC236}">
                  <a16:creationId xmlns:a16="http://schemas.microsoft.com/office/drawing/2014/main" id="{737FBD9F-AE84-4426-8274-BEC0C8BD87B6}"/>
                </a:ext>
              </a:extLst>
            </p:cNvPr>
            <p:cNvGrpSpPr/>
            <p:nvPr/>
          </p:nvGrpSpPr>
          <p:grpSpPr>
            <a:xfrm>
              <a:off x="9894495" y="3506295"/>
              <a:ext cx="1276868" cy="2123667"/>
              <a:chOff x="9248508" y="2621294"/>
              <a:chExt cx="2379275" cy="3478265"/>
            </a:xfrm>
          </p:grpSpPr>
          <p:grpSp>
            <p:nvGrpSpPr>
              <p:cNvPr id="174" name="Group 173">
                <a:extLst>
                  <a:ext uri="{FF2B5EF4-FFF2-40B4-BE49-F238E27FC236}">
                    <a16:creationId xmlns:a16="http://schemas.microsoft.com/office/drawing/2014/main" id="{0BD6917B-79E6-4FC5-A515-1650126F5217}"/>
                  </a:ext>
                </a:extLst>
              </p:cNvPr>
              <p:cNvGrpSpPr/>
              <p:nvPr/>
            </p:nvGrpSpPr>
            <p:grpSpPr>
              <a:xfrm>
                <a:off x="9320332" y="2621294"/>
                <a:ext cx="1752116" cy="670756"/>
                <a:chOff x="9864031" y="2621294"/>
                <a:chExt cx="1752116" cy="670756"/>
              </a:xfrm>
            </p:grpSpPr>
            <p:sp>
              <p:nvSpPr>
                <p:cNvPr id="219" name="Field gateway">
                  <a:extLst>
                    <a:ext uri="{FF2B5EF4-FFF2-40B4-BE49-F238E27FC236}">
                      <a16:creationId xmlns:a16="http://schemas.microsoft.com/office/drawing/2014/main" id="{DCE7F30F-A370-40B5-A4AA-A0D7870E90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20" name="TextBox 219">
                  <a:extLst>
                    <a:ext uri="{FF2B5EF4-FFF2-40B4-BE49-F238E27FC236}">
                      <a16:creationId xmlns:a16="http://schemas.microsoft.com/office/drawing/2014/main" id="{DC0CE7D3-AFC3-43C9-8F01-37A8ACFEF01D}"/>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21" name="Picture 220">
                  <a:extLst>
                    <a:ext uri="{FF2B5EF4-FFF2-40B4-BE49-F238E27FC236}">
                      <a16:creationId xmlns:a16="http://schemas.microsoft.com/office/drawing/2014/main" id="{53131F51-D14C-43E2-92C1-A553D33DE99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5" name="Group 174">
                <a:extLst>
                  <a:ext uri="{FF2B5EF4-FFF2-40B4-BE49-F238E27FC236}">
                    <a16:creationId xmlns:a16="http://schemas.microsoft.com/office/drawing/2014/main" id="{A43BFDC1-C04D-454E-B51B-7C7A39DF3A11}"/>
                  </a:ext>
                </a:extLst>
              </p:cNvPr>
              <p:cNvGrpSpPr/>
              <p:nvPr/>
            </p:nvGrpSpPr>
            <p:grpSpPr>
              <a:xfrm>
                <a:off x="9472732" y="2773694"/>
                <a:ext cx="1752116" cy="670756"/>
                <a:chOff x="9864031" y="2621294"/>
                <a:chExt cx="1752116" cy="670756"/>
              </a:xfrm>
            </p:grpSpPr>
            <p:sp>
              <p:nvSpPr>
                <p:cNvPr id="216" name="Field gateway">
                  <a:extLst>
                    <a:ext uri="{FF2B5EF4-FFF2-40B4-BE49-F238E27FC236}">
                      <a16:creationId xmlns:a16="http://schemas.microsoft.com/office/drawing/2014/main" id="{8FCBBC62-3F47-4518-93A7-5AC53A289785}"/>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7" name="TextBox 216">
                  <a:extLst>
                    <a:ext uri="{FF2B5EF4-FFF2-40B4-BE49-F238E27FC236}">
                      <a16:creationId xmlns:a16="http://schemas.microsoft.com/office/drawing/2014/main" id="{9B1BABED-6248-4367-AC8B-0C64FA512E1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8" name="Picture 217">
                  <a:extLst>
                    <a:ext uri="{FF2B5EF4-FFF2-40B4-BE49-F238E27FC236}">
                      <a16:creationId xmlns:a16="http://schemas.microsoft.com/office/drawing/2014/main" id="{D38AAA68-09DD-4EE4-ADFA-99BBCE797A7A}"/>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6" name="Group 175">
                <a:extLst>
                  <a:ext uri="{FF2B5EF4-FFF2-40B4-BE49-F238E27FC236}">
                    <a16:creationId xmlns:a16="http://schemas.microsoft.com/office/drawing/2014/main" id="{FF4BC89C-CA03-4D0F-AE57-D7365361F77E}"/>
                  </a:ext>
                </a:extLst>
              </p:cNvPr>
              <p:cNvGrpSpPr/>
              <p:nvPr/>
            </p:nvGrpSpPr>
            <p:grpSpPr>
              <a:xfrm>
                <a:off x="9625132" y="2926094"/>
                <a:ext cx="1752116" cy="670756"/>
                <a:chOff x="9864031" y="2621294"/>
                <a:chExt cx="1752116" cy="670756"/>
              </a:xfrm>
            </p:grpSpPr>
            <p:sp>
              <p:nvSpPr>
                <p:cNvPr id="213" name="Field gateway">
                  <a:extLst>
                    <a:ext uri="{FF2B5EF4-FFF2-40B4-BE49-F238E27FC236}">
                      <a16:creationId xmlns:a16="http://schemas.microsoft.com/office/drawing/2014/main" id="{1BAAD1CE-529E-40A3-A1D6-325213202343}"/>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4" name="TextBox 213">
                  <a:extLst>
                    <a:ext uri="{FF2B5EF4-FFF2-40B4-BE49-F238E27FC236}">
                      <a16:creationId xmlns:a16="http://schemas.microsoft.com/office/drawing/2014/main" id="{480ADE40-2177-4748-9F78-1266E4453F3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5" name="Picture 214">
                  <a:extLst>
                    <a:ext uri="{FF2B5EF4-FFF2-40B4-BE49-F238E27FC236}">
                      <a16:creationId xmlns:a16="http://schemas.microsoft.com/office/drawing/2014/main" id="{2C94B20B-8A2C-4976-AD7F-DF640EE1210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7" name="Group 176">
                <a:extLst>
                  <a:ext uri="{FF2B5EF4-FFF2-40B4-BE49-F238E27FC236}">
                    <a16:creationId xmlns:a16="http://schemas.microsoft.com/office/drawing/2014/main" id="{2126FC87-30F8-4D08-9CCC-600FF584198A}"/>
                  </a:ext>
                </a:extLst>
              </p:cNvPr>
              <p:cNvGrpSpPr/>
              <p:nvPr/>
            </p:nvGrpSpPr>
            <p:grpSpPr>
              <a:xfrm>
                <a:off x="9777532" y="3045014"/>
                <a:ext cx="1850251" cy="627489"/>
                <a:chOff x="9864031" y="2587814"/>
                <a:chExt cx="1850251" cy="627489"/>
              </a:xfrm>
            </p:grpSpPr>
            <p:sp>
              <p:nvSpPr>
                <p:cNvPr id="210" name="Field gateway">
                  <a:extLst>
                    <a:ext uri="{FF2B5EF4-FFF2-40B4-BE49-F238E27FC236}">
                      <a16:creationId xmlns:a16="http://schemas.microsoft.com/office/drawing/2014/main" id="{399F352B-0D47-4772-ADDD-BD78195B784A}"/>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11" name="TextBox 210">
                  <a:extLst>
                    <a:ext uri="{FF2B5EF4-FFF2-40B4-BE49-F238E27FC236}">
                      <a16:creationId xmlns:a16="http://schemas.microsoft.com/office/drawing/2014/main" id="{A654B61A-8778-44BE-BEAF-4006EB87268E}"/>
                    </a:ext>
                  </a:extLst>
                </p:cNvPr>
                <p:cNvSpPr txBox="1"/>
                <p:nvPr/>
              </p:nvSpPr>
              <p:spPr>
                <a:xfrm>
                  <a:off x="10137353" y="2587814"/>
                  <a:ext cx="1576929"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12" name="Picture 211">
                  <a:extLst>
                    <a:ext uri="{FF2B5EF4-FFF2-40B4-BE49-F238E27FC236}">
                      <a16:creationId xmlns:a16="http://schemas.microsoft.com/office/drawing/2014/main" id="{5F8ED526-AFB6-4CEE-BF63-1739DE46805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8" name="Group 177">
                <a:extLst>
                  <a:ext uri="{FF2B5EF4-FFF2-40B4-BE49-F238E27FC236}">
                    <a16:creationId xmlns:a16="http://schemas.microsoft.com/office/drawing/2014/main" id="{17DF7C53-E3C0-44A5-A333-F9050C81482B}"/>
                  </a:ext>
                </a:extLst>
              </p:cNvPr>
              <p:cNvGrpSpPr/>
              <p:nvPr/>
            </p:nvGrpSpPr>
            <p:grpSpPr>
              <a:xfrm>
                <a:off x="9284420" y="3834822"/>
                <a:ext cx="1752116" cy="670756"/>
                <a:chOff x="9864031" y="2621294"/>
                <a:chExt cx="1752116" cy="670756"/>
              </a:xfrm>
            </p:grpSpPr>
            <p:sp>
              <p:nvSpPr>
                <p:cNvPr id="207" name="Field gateway">
                  <a:extLst>
                    <a:ext uri="{FF2B5EF4-FFF2-40B4-BE49-F238E27FC236}">
                      <a16:creationId xmlns:a16="http://schemas.microsoft.com/office/drawing/2014/main" id="{D00752D9-94BE-478A-96B5-A46134B5AB3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8" name="TextBox 207">
                  <a:extLst>
                    <a:ext uri="{FF2B5EF4-FFF2-40B4-BE49-F238E27FC236}">
                      <a16:creationId xmlns:a16="http://schemas.microsoft.com/office/drawing/2014/main" id="{DF3D604C-5347-4F69-B282-1C7725CD1244}"/>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9" name="Picture 208">
                  <a:extLst>
                    <a:ext uri="{FF2B5EF4-FFF2-40B4-BE49-F238E27FC236}">
                      <a16:creationId xmlns:a16="http://schemas.microsoft.com/office/drawing/2014/main" id="{69A4ED49-EE3A-4BF5-BD60-40C5D7149462}"/>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79" name="Group 178">
                <a:extLst>
                  <a:ext uri="{FF2B5EF4-FFF2-40B4-BE49-F238E27FC236}">
                    <a16:creationId xmlns:a16="http://schemas.microsoft.com/office/drawing/2014/main" id="{EF58AA94-2E1B-45BF-964C-EAB4E1BCFC1E}"/>
                  </a:ext>
                </a:extLst>
              </p:cNvPr>
              <p:cNvGrpSpPr/>
              <p:nvPr/>
            </p:nvGrpSpPr>
            <p:grpSpPr>
              <a:xfrm>
                <a:off x="9436820" y="3987222"/>
                <a:ext cx="1752116" cy="670756"/>
                <a:chOff x="9864031" y="2621294"/>
                <a:chExt cx="1752116" cy="670756"/>
              </a:xfrm>
            </p:grpSpPr>
            <p:sp>
              <p:nvSpPr>
                <p:cNvPr id="204" name="Field gateway">
                  <a:extLst>
                    <a:ext uri="{FF2B5EF4-FFF2-40B4-BE49-F238E27FC236}">
                      <a16:creationId xmlns:a16="http://schemas.microsoft.com/office/drawing/2014/main" id="{967A3FC9-E981-4522-8D27-A865B60E1AD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5" name="TextBox 204">
                  <a:extLst>
                    <a:ext uri="{FF2B5EF4-FFF2-40B4-BE49-F238E27FC236}">
                      <a16:creationId xmlns:a16="http://schemas.microsoft.com/office/drawing/2014/main" id="{93AD9638-8CAD-4CC9-9411-27A7F3C836EA}"/>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6" name="Picture 205">
                  <a:extLst>
                    <a:ext uri="{FF2B5EF4-FFF2-40B4-BE49-F238E27FC236}">
                      <a16:creationId xmlns:a16="http://schemas.microsoft.com/office/drawing/2014/main" id="{9998BEFD-6BE8-4AE7-908A-DB2CA864C448}"/>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0" name="Group 179">
                <a:extLst>
                  <a:ext uri="{FF2B5EF4-FFF2-40B4-BE49-F238E27FC236}">
                    <a16:creationId xmlns:a16="http://schemas.microsoft.com/office/drawing/2014/main" id="{DC7D2E2E-6C65-4709-94C7-9036DE58A4F5}"/>
                  </a:ext>
                </a:extLst>
              </p:cNvPr>
              <p:cNvGrpSpPr/>
              <p:nvPr/>
            </p:nvGrpSpPr>
            <p:grpSpPr>
              <a:xfrm>
                <a:off x="9589220" y="4139622"/>
                <a:ext cx="1752116" cy="670756"/>
                <a:chOff x="9864031" y="2621294"/>
                <a:chExt cx="1752116" cy="670756"/>
              </a:xfrm>
            </p:grpSpPr>
            <p:sp>
              <p:nvSpPr>
                <p:cNvPr id="201" name="Field gateway">
                  <a:extLst>
                    <a:ext uri="{FF2B5EF4-FFF2-40B4-BE49-F238E27FC236}">
                      <a16:creationId xmlns:a16="http://schemas.microsoft.com/office/drawing/2014/main" id="{3F7F906D-ADC6-430B-AE7E-867E57F4782D}"/>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202" name="TextBox 201">
                  <a:extLst>
                    <a:ext uri="{FF2B5EF4-FFF2-40B4-BE49-F238E27FC236}">
                      <a16:creationId xmlns:a16="http://schemas.microsoft.com/office/drawing/2014/main" id="{B15024AC-EBE7-4010-8F8E-B85ABBDF2FF6}"/>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203" name="Picture 202">
                  <a:extLst>
                    <a:ext uri="{FF2B5EF4-FFF2-40B4-BE49-F238E27FC236}">
                      <a16:creationId xmlns:a16="http://schemas.microsoft.com/office/drawing/2014/main" id="{BE4E2857-7A1C-459B-86A3-E7E9441872B6}"/>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1" name="Group 180">
                <a:extLst>
                  <a:ext uri="{FF2B5EF4-FFF2-40B4-BE49-F238E27FC236}">
                    <a16:creationId xmlns:a16="http://schemas.microsoft.com/office/drawing/2014/main" id="{8534C9CF-988B-4B8B-9455-014FED08D00A}"/>
                  </a:ext>
                </a:extLst>
              </p:cNvPr>
              <p:cNvGrpSpPr/>
              <p:nvPr/>
            </p:nvGrpSpPr>
            <p:grpSpPr>
              <a:xfrm>
                <a:off x="9741620" y="4258543"/>
                <a:ext cx="1752116" cy="627488"/>
                <a:chOff x="9864031" y="2587815"/>
                <a:chExt cx="1752116" cy="627488"/>
              </a:xfrm>
            </p:grpSpPr>
            <p:sp>
              <p:nvSpPr>
                <p:cNvPr id="198" name="Field gateway">
                  <a:extLst>
                    <a:ext uri="{FF2B5EF4-FFF2-40B4-BE49-F238E27FC236}">
                      <a16:creationId xmlns:a16="http://schemas.microsoft.com/office/drawing/2014/main" id="{20C020B4-9565-4AE7-B43E-A357DAAE2FF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9" name="TextBox 198">
                  <a:extLst>
                    <a:ext uri="{FF2B5EF4-FFF2-40B4-BE49-F238E27FC236}">
                      <a16:creationId xmlns:a16="http://schemas.microsoft.com/office/drawing/2014/main" id="{75524AD7-BDDF-41C5-B404-0DB61C8A28D5}"/>
                    </a:ext>
                  </a:extLst>
                </p:cNvPr>
                <p:cNvSpPr txBox="1"/>
                <p:nvPr/>
              </p:nvSpPr>
              <p:spPr>
                <a:xfrm>
                  <a:off x="10137354" y="2587815"/>
                  <a:ext cx="1478793" cy="597352"/>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Water meters</a:t>
                  </a:r>
                  <a:endParaRPr lang="sv-SE" sz="400" dirty="0" err="1">
                    <a:solidFill>
                      <a:prstClr val="white"/>
                    </a:solidFill>
                    <a:latin typeface="Segoe UI Semibold" panose="020B0702040204020203" pitchFamily="34" charset="0"/>
                    <a:cs typeface="Segoe UI" pitchFamily="34" charset="0"/>
                  </a:endParaRPr>
                </a:p>
              </p:txBody>
            </p:sp>
            <p:pic>
              <p:nvPicPr>
                <p:cNvPr id="200" name="Picture 199">
                  <a:extLst>
                    <a:ext uri="{FF2B5EF4-FFF2-40B4-BE49-F238E27FC236}">
                      <a16:creationId xmlns:a16="http://schemas.microsoft.com/office/drawing/2014/main" id="{914917E7-5761-4F20-8AE5-0FD5D0D25E6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2" name="Group 181">
                <a:extLst>
                  <a:ext uri="{FF2B5EF4-FFF2-40B4-BE49-F238E27FC236}">
                    <a16:creationId xmlns:a16="http://schemas.microsoft.com/office/drawing/2014/main" id="{4790F2B4-8950-43D4-829C-45482EB1F9AF}"/>
                  </a:ext>
                </a:extLst>
              </p:cNvPr>
              <p:cNvGrpSpPr/>
              <p:nvPr/>
            </p:nvGrpSpPr>
            <p:grpSpPr>
              <a:xfrm>
                <a:off x="9248508" y="5048350"/>
                <a:ext cx="1752116" cy="670756"/>
                <a:chOff x="9864031" y="2621294"/>
                <a:chExt cx="1752116" cy="670756"/>
              </a:xfrm>
            </p:grpSpPr>
            <p:sp>
              <p:nvSpPr>
                <p:cNvPr id="195" name="Field gateway">
                  <a:extLst>
                    <a:ext uri="{FF2B5EF4-FFF2-40B4-BE49-F238E27FC236}">
                      <a16:creationId xmlns:a16="http://schemas.microsoft.com/office/drawing/2014/main" id="{7CFC154C-D4E9-45BA-ACE7-96FEC35AE58C}"/>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6" name="TextBox 195">
                  <a:extLst>
                    <a:ext uri="{FF2B5EF4-FFF2-40B4-BE49-F238E27FC236}">
                      <a16:creationId xmlns:a16="http://schemas.microsoft.com/office/drawing/2014/main" id="{FA610D13-5ADD-4C38-A799-FBE9D5CE0E2B}"/>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7" name="Picture 196">
                  <a:extLst>
                    <a:ext uri="{FF2B5EF4-FFF2-40B4-BE49-F238E27FC236}">
                      <a16:creationId xmlns:a16="http://schemas.microsoft.com/office/drawing/2014/main" id="{4962E95B-74A9-4B6A-97A5-91A57B164FE5}"/>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3" name="Group 182">
                <a:extLst>
                  <a:ext uri="{FF2B5EF4-FFF2-40B4-BE49-F238E27FC236}">
                    <a16:creationId xmlns:a16="http://schemas.microsoft.com/office/drawing/2014/main" id="{D8921641-D893-4FCC-9065-34D87AAB042B}"/>
                  </a:ext>
                </a:extLst>
              </p:cNvPr>
              <p:cNvGrpSpPr/>
              <p:nvPr/>
            </p:nvGrpSpPr>
            <p:grpSpPr>
              <a:xfrm>
                <a:off x="9400908" y="5200750"/>
                <a:ext cx="1752116" cy="670756"/>
                <a:chOff x="9864031" y="2621294"/>
                <a:chExt cx="1752116" cy="670756"/>
              </a:xfrm>
            </p:grpSpPr>
            <p:sp>
              <p:nvSpPr>
                <p:cNvPr id="192" name="Field gateway">
                  <a:extLst>
                    <a:ext uri="{FF2B5EF4-FFF2-40B4-BE49-F238E27FC236}">
                      <a16:creationId xmlns:a16="http://schemas.microsoft.com/office/drawing/2014/main" id="{AE4D708A-F2AA-452F-8520-B7EA2D5E5287}"/>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3" name="TextBox 192">
                  <a:extLst>
                    <a:ext uri="{FF2B5EF4-FFF2-40B4-BE49-F238E27FC236}">
                      <a16:creationId xmlns:a16="http://schemas.microsoft.com/office/drawing/2014/main" id="{BE96FEC9-21B1-4B71-8121-EC1A892C8101}"/>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4" name="Picture 193">
                  <a:extLst>
                    <a:ext uri="{FF2B5EF4-FFF2-40B4-BE49-F238E27FC236}">
                      <a16:creationId xmlns:a16="http://schemas.microsoft.com/office/drawing/2014/main" id="{FCC0AD78-789E-42FC-906B-066ED3A848BC}"/>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4" name="Group 183">
                <a:extLst>
                  <a:ext uri="{FF2B5EF4-FFF2-40B4-BE49-F238E27FC236}">
                    <a16:creationId xmlns:a16="http://schemas.microsoft.com/office/drawing/2014/main" id="{3BD6125D-920C-4BAB-B6B9-5B1D708EF154}"/>
                  </a:ext>
                </a:extLst>
              </p:cNvPr>
              <p:cNvGrpSpPr/>
              <p:nvPr/>
            </p:nvGrpSpPr>
            <p:grpSpPr>
              <a:xfrm>
                <a:off x="9553308" y="5353150"/>
                <a:ext cx="1752116" cy="670756"/>
                <a:chOff x="9864031" y="2621294"/>
                <a:chExt cx="1752116" cy="670756"/>
              </a:xfrm>
            </p:grpSpPr>
            <p:sp>
              <p:nvSpPr>
                <p:cNvPr id="189" name="Field gateway">
                  <a:extLst>
                    <a:ext uri="{FF2B5EF4-FFF2-40B4-BE49-F238E27FC236}">
                      <a16:creationId xmlns:a16="http://schemas.microsoft.com/office/drawing/2014/main" id="{27978131-2B49-4D73-A22D-D907C5C2F8CB}"/>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90" name="TextBox 189">
                  <a:extLst>
                    <a:ext uri="{FF2B5EF4-FFF2-40B4-BE49-F238E27FC236}">
                      <a16:creationId xmlns:a16="http://schemas.microsoft.com/office/drawing/2014/main" id="{34279D60-AD4D-4628-B8AC-E9E5FAA361C5}"/>
                    </a:ext>
                  </a:extLst>
                </p:cNvPr>
                <p:cNvSpPr txBox="1"/>
                <p:nvPr/>
              </p:nvSpPr>
              <p:spPr>
                <a:xfrm>
                  <a:off x="10137354" y="2694699"/>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Energy meters</a:t>
                  </a:r>
                  <a:endParaRPr lang="sv-SE" sz="400" dirty="0" err="1">
                    <a:solidFill>
                      <a:prstClr val="white"/>
                    </a:solidFill>
                    <a:latin typeface="Segoe UI Semibold" panose="020B0702040204020203" pitchFamily="34" charset="0"/>
                    <a:cs typeface="Segoe UI" pitchFamily="34" charset="0"/>
                  </a:endParaRPr>
                </a:p>
              </p:txBody>
            </p:sp>
            <p:pic>
              <p:nvPicPr>
                <p:cNvPr id="191" name="Picture 190">
                  <a:extLst>
                    <a:ext uri="{FF2B5EF4-FFF2-40B4-BE49-F238E27FC236}">
                      <a16:creationId xmlns:a16="http://schemas.microsoft.com/office/drawing/2014/main" id="{98EF3056-835C-41D3-A50D-0AC1F0E1CEB7}"/>
                    </a:ext>
                  </a:extLst>
                </p:cNvPr>
                <p:cNvPicPr>
                  <a:picLocks noChangeAspect="1"/>
                </p:cNvPicPr>
                <p:nvPr/>
              </p:nvPicPr>
              <p:blipFill>
                <a:blip r:embed="rId9"/>
                <a:stretch>
                  <a:fillRect/>
                </a:stretch>
              </p:blipFill>
              <p:spPr>
                <a:xfrm>
                  <a:off x="9962166" y="2766978"/>
                  <a:ext cx="302960" cy="298010"/>
                </a:xfrm>
                <a:prstGeom prst="rect">
                  <a:avLst/>
                </a:prstGeom>
              </p:spPr>
            </p:pic>
          </p:grpSp>
          <p:grpSp>
            <p:nvGrpSpPr>
              <p:cNvPr id="185" name="Group 184">
                <a:extLst>
                  <a:ext uri="{FF2B5EF4-FFF2-40B4-BE49-F238E27FC236}">
                    <a16:creationId xmlns:a16="http://schemas.microsoft.com/office/drawing/2014/main" id="{A9520218-09E9-4435-9736-135F60AF00E3}"/>
                  </a:ext>
                </a:extLst>
              </p:cNvPr>
              <p:cNvGrpSpPr/>
              <p:nvPr/>
            </p:nvGrpSpPr>
            <p:grpSpPr>
              <a:xfrm>
                <a:off x="9705708" y="5477417"/>
                <a:ext cx="1752116" cy="622142"/>
                <a:chOff x="9864031" y="2593161"/>
                <a:chExt cx="1752116" cy="622142"/>
              </a:xfrm>
            </p:grpSpPr>
            <p:sp>
              <p:nvSpPr>
                <p:cNvPr id="186" name="Field gateway">
                  <a:extLst>
                    <a:ext uri="{FF2B5EF4-FFF2-40B4-BE49-F238E27FC236}">
                      <a16:creationId xmlns:a16="http://schemas.microsoft.com/office/drawing/2014/main" id="{433609D1-8FEC-4A1F-864C-0331AD30C306}"/>
                    </a:ext>
                  </a:extLst>
                </p:cNvPr>
                <p:cNvSpPr/>
                <p:nvPr/>
              </p:nvSpPr>
              <p:spPr>
                <a:xfrm>
                  <a:off x="9864031" y="2621294"/>
                  <a:ext cx="1752116" cy="59400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400" dirty="0">
                      <a:solidFill>
                        <a:prstClr val="white"/>
                      </a:solidFill>
                      <a:latin typeface="Segoe UI Semibold" panose="020B0702040204020203" pitchFamily="34" charset="0"/>
                      <a:ea typeface="Segoe UI" pitchFamily="34" charset="0"/>
                      <a:cs typeface="Segoe UI" pitchFamily="34" charset="0"/>
                    </a:rPr>
                    <a:t>  </a:t>
                  </a:r>
                </a:p>
              </p:txBody>
            </p:sp>
            <p:sp>
              <p:nvSpPr>
                <p:cNvPr id="187" name="TextBox 186">
                  <a:extLst>
                    <a:ext uri="{FF2B5EF4-FFF2-40B4-BE49-F238E27FC236}">
                      <a16:creationId xmlns:a16="http://schemas.microsoft.com/office/drawing/2014/main" id="{AC650436-22A1-45F0-AC02-8D615C9CA4A6}"/>
                    </a:ext>
                  </a:extLst>
                </p:cNvPr>
                <p:cNvSpPr txBox="1"/>
                <p:nvPr/>
              </p:nvSpPr>
              <p:spPr>
                <a:xfrm>
                  <a:off x="10137354" y="2593161"/>
                  <a:ext cx="1478793" cy="597351"/>
                </a:xfrm>
                <a:prstGeom prst="rect">
                  <a:avLst/>
                </a:prstGeom>
                <a:noFill/>
              </p:spPr>
              <p:txBody>
                <a:bodyPr wrap="square" lIns="182880" tIns="146304" rIns="182880" bIns="146304" rtlCol="0">
                  <a:spAutoFit/>
                </a:bodyPr>
                <a:lstStyle/>
                <a:p>
                  <a:pPr>
                    <a:lnSpc>
                      <a:spcPct val="90000"/>
                    </a:lnSpc>
                    <a:spcAft>
                      <a:spcPts val="600"/>
                    </a:spcAft>
                  </a:pPr>
                  <a:r>
                    <a:rPr lang="en-US" sz="400" dirty="0">
                      <a:solidFill>
                        <a:prstClr val="white"/>
                      </a:solidFill>
                      <a:latin typeface="Segoe UI Semibold" panose="020B0702040204020203" pitchFamily="34" charset="0"/>
                      <a:cs typeface="Segoe UI" pitchFamily="34" charset="0"/>
                    </a:rPr>
                    <a:t>Hum. meters</a:t>
                  </a:r>
                  <a:endParaRPr lang="sv-SE" sz="400" dirty="0" err="1">
                    <a:solidFill>
                      <a:prstClr val="white"/>
                    </a:solidFill>
                    <a:latin typeface="Segoe UI Semibold" panose="020B0702040204020203" pitchFamily="34" charset="0"/>
                    <a:cs typeface="Segoe UI" pitchFamily="34" charset="0"/>
                  </a:endParaRPr>
                </a:p>
              </p:txBody>
            </p:sp>
            <p:pic>
              <p:nvPicPr>
                <p:cNvPr id="188" name="Picture 187">
                  <a:extLst>
                    <a:ext uri="{FF2B5EF4-FFF2-40B4-BE49-F238E27FC236}">
                      <a16:creationId xmlns:a16="http://schemas.microsoft.com/office/drawing/2014/main" id="{6D9C3992-27D8-4BBE-BF37-5B2C191A980A}"/>
                    </a:ext>
                  </a:extLst>
                </p:cNvPr>
                <p:cNvPicPr>
                  <a:picLocks noChangeAspect="1"/>
                </p:cNvPicPr>
                <p:nvPr/>
              </p:nvPicPr>
              <p:blipFill>
                <a:blip r:embed="rId9"/>
                <a:stretch>
                  <a:fillRect/>
                </a:stretch>
              </p:blipFill>
              <p:spPr>
                <a:xfrm>
                  <a:off x="9962166" y="2766978"/>
                  <a:ext cx="302960" cy="298010"/>
                </a:xfrm>
                <a:prstGeom prst="rect">
                  <a:avLst/>
                </a:prstGeom>
              </p:spPr>
            </p:pic>
          </p:grpSp>
        </p:grpSp>
        <p:grpSp>
          <p:nvGrpSpPr>
            <p:cNvPr id="222" name="Group 221">
              <a:extLst>
                <a:ext uri="{FF2B5EF4-FFF2-40B4-BE49-F238E27FC236}">
                  <a16:creationId xmlns:a16="http://schemas.microsoft.com/office/drawing/2014/main" id="{DD60E1DD-9560-447B-8FB3-30AF67FF09DF}"/>
                </a:ext>
              </a:extLst>
            </p:cNvPr>
            <p:cNvGrpSpPr/>
            <p:nvPr/>
          </p:nvGrpSpPr>
          <p:grpSpPr>
            <a:xfrm>
              <a:off x="7938481" y="4977599"/>
              <a:ext cx="1317792" cy="673599"/>
              <a:chOff x="6902688" y="2875683"/>
              <a:chExt cx="1678579" cy="858018"/>
            </a:xfrm>
          </p:grpSpPr>
          <p:sp>
            <p:nvSpPr>
              <p:cNvPr id="223" name="Rectangle 222">
                <a:extLst>
                  <a:ext uri="{FF2B5EF4-FFF2-40B4-BE49-F238E27FC236}">
                    <a16:creationId xmlns:a16="http://schemas.microsoft.com/office/drawing/2014/main" id="{EA7D2EFC-C33D-4726-8539-6E0D39B0B2A3}"/>
                  </a:ext>
                </a:extLst>
              </p:cNvPr>
              <p:cNvSpPr/>
              <p:nvPr/>
            </p:nvSpPr>
            <p:spPr bwMode="auto">
              <a:xfrm>
                <a:off x="7021262" y="3576459"/>
                <a:ext cx="210598" cy="1524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4" name="Rectangle 223">
                <a:extLst>
                  <a:ext uri="{FF2B5EF4-FFF2-40B4-BE49-F238E27FC236}">
                    <a16:creationId xmlns:a16="http://schemas.microsoft.com/office/drawing/2014/main" id="{554423EE-89D4-4475-9A8A-440634C6A7CE}"/>
                  </a:ext>
                </a:extLst>
              </p:cNvPr>
              <p:cNvSpPr/>
              <p:nvPr/>
            </p:nvSpPr>
            <p:spPr bwMode="auto">
              <a:xfrm>
                <a:off x="6914591" y="3004773"/>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5" name="Rectangle 224">
                <a:extLst>
                  <a:ext uri="{FF2B5EF4-FFF2-40B4-BE49-F238E27FC236}">
                    <a16:creationId xmlns:a16="http://schemas.microsoft.com/office/drawing/2014/main" id="{EC897487-9838-4F6B-9422-A0C6BA0F35C3}"/>
                  </a:ext>
                </a:extLst>
              </p:cNvPr>
              <p:cNvSpPr/>
              <p:nvPr/>
            </p:nvSpPr>
            <p:spPr bwMode="auto">
              <a:xfrm>
                <a:off x="6909828" y="3548595"/>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6" name="Rectangle 225">
                <a:extLst>
                  <a:ext uri="{FF2B5EF4-FFF2-40B4-BE49-F238E27FC236}">
                    <a16:creationId xmlns:a16="http://schemas.microsoft.com/office/drawing/2014/main" id="{54B223C4-FA9B-492D-BFB5-899F057DE935}"/>
                  </a:ext>
                </a:extLst>
              </p:cNvPr>
              <p:cNvSpPr/>
              <p:nvPr/>
            </p:nvSpPr>
            <p:spPr bwMode="auto">
              <a:xfrm>
                <a:off x="6909828" y="3381934"/>
                <a:ext cx="204788" cy="130219"/>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27" name="Field gateway">
                <a:extLst>
                  <a:ext uri="{FF2B5EF4-FFF2-40B4-BE49-F238E27FC236}">
                    <a16:creationId xmlns:a16="http://schemas.microsoft.com/office/drawing/2014/main" id="{29810ABE-7D36-481E-B46D-9D32C8C336E1}"/>
                  </a:ext>
                </a:extLst>
              </p:cNvPr>
              <p:cNvSpPr/>
              <p:nvPr/>
            </p:nvSpPr>
            <p:spPr>
              <a:xfrm>
                <a:off x="6902688" y="2875683"/>
                <a:ext cx="1678579" cy="85801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  </a:t>
                </a:r>
              </a:p>
            </p:txBody>
          </p:sp>
          <p:sp>
            <p:nvSpPr>
              <p:cNvPr id="228" name="TextBox 227">
                <a:extLst>
                  <a:ext uri="{FF2B5EF4-FFF2-40B4-BE49-F238E27FC236}">
                    <a16:creationId xmlns:a16="http://schemas.microsoft.com/office/drawing/2014/main" id="{AD2542D4-16FC-4196-AB8D-25D70C62A688}"/>
                  </a:ext>
                </a:extLst>
              </p:cNvPr>
              <p:cNvSpPr txBox="1"/>
              <p:nvPr/>
            </p:nvSpPr>
            <p:spPr>
              <a:xfrm>
                <a:off x="7198091" y="3069883"/>
                <a:ext cx="1316313" cy="517493"/>
              </a:xfrm>
              <a:prstGeom prst="rect">
                <a:avLst/>
              </a:prstGeom>
              <a:noFill/>
            </p:spPr>
            <p:txBody>
              <a:bodyPr wrap="square" lIns="182880" tIns="146304" rIns="182880" bIns="146304" rtlCol="0">
                <a:sp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229" name="Picture 228">
                <a:extLst>
                  <a:ext uri="{FF2B5EF4-FFF2-40B4-BE49-F238E27FC236}">
                    <a16:creationId xmlns:a16="http://schemas.microsoft.com/office/drawing/2014/main" id="{CEAA95B1-69F3-491A-A753-AC4E66B9B862}"/>
                  </a:ext>
                </a:extLst>
              </p:cNvPr>
              <p:cNvPicPr>
                <a:picLocks noChangeAspect="1"/>
              </p:cNvPicPr>
              <p:nvPr/>
            </p:nvPicPr>
            <p:blipFill>
              <a:blip r:embed="rId10"/>
              <a:stretch>
                <a:fillRect/>
              </a:stretch>
            </p:blipFill>
            <p:spPr>
              <a:xfrm>
                <a:off x="6959962" y="3170118"/>
                <a:ext cx="373027" cy="267732"/>
              </a:xfrm>
              <a:prstGeom prst="rect">
                <a:avLst/>
              </a:prstGeom>
            </p:spPr>
          </p:pic>
        </p:grpSp>
        <p:pic>
          <p:nvPicPr>
            <p:cNvPr id="230" name="Picture 229">
              <a:extLst>
                <a:ext uri="{FF2B5EF4-FFF2-40B4-BE49-F238E27FC236}">
                  <a16:creationId xmlns:a16="http://schemas.microsoft.com/office/drawing/2014/main" id="{25A4C925-763A-4553-BC19-648090F8F1ED}"/>
                </a:ext>
              </a:extLst>
            </p:cNvPr>
            <p:cNvPicPr>
              <a:picLocks noChangeAspect="1"/>
            </p:cNvPicPr>
            <p:nvPr/>
          </p:nvPicPr>
          <p:blipFill>
            <a:blip r:embed="rId11"/>
            <a:stretch>
              <a:fillRect/>
            </a:stretch>
          </p:blipFill>
          <p:spPr>
            <a:xfrm rot="2668934">
              <a:off x="9021042" y="4322233"/>
              <a:ext cx="443589" cy="326692"/>
            </a:xfrm>
            <a:prstGeom prst="rect">
              <a:avLst/>
            </a:prstGeom>
          </p:spPr>
        </p:pic>
        <p:grpSp>
          <p:nvGrpSpPr>
            <p:cNvPr id="231" name="Group 230">
              <a:extLst>
                <a:ext uri="{FF2B5EF4-FFF2-40B4-BE49-F238E27FC236}">
                  <a16:creationId xmlns:a16="http://schemas.microsoft.com/office/drawing/2014/main" id="{49073A03-7757-4918-B008-80C9CAE6069A}"/>
                </a:ext>
              </a:extLst>
            </p:cNvPr>
            <p:cNvGrpSpPr/>
            <p:nvPr/>
          </p:nvGrpSpPr>
          <p:grpSpPr>
            <a:xfrm rot="16200000">
              <a:off x="8818651" y="4719493"/>
              <a:ext cx="342008" cy="176650"/>
              <a:chOff x="8379705" y="4886066"/>
              <a:chExt cx="435644" cy="225014"/>
            </a:xfrm>
          </p:grpSpPr>
          <p:sp>
            <p:nvSpPr>
              <p:cNvPr id="232" name="Oval 231">
                <a:extLst>
                  <a:ext uri="{FF2B5EF4-FFF2-40B4-BE49-F238E27FC236}">
                    <a16:creationId xmlns:a16="http://schemas.microsoft.com/office/drawing/2014/main" id="{9C4A0505-B41B-457E-8225-847A8774135A}"/>
                  </a:ext>
                </a:extLst>
              </p:cNvPr>
              <p:cNvSpPr/>
              <p:nvPr/>
            </p:nvSpPr>
            <p:spPr bwMode="auto">
              <a:xfrm>
                <a:off x="8590335" y="4886066"/>
                <a:ext cx="225014" cy="225014"/>
              </a:xfrm>
              <a:prstGeom prst="ellips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cxnSp>
            <p:nvCxnSpPr>
              <p:cNvPr id="233" name="Straight Connector 232">
                <a:extLst>
                  <a:ext uri="{FF2B5EF4-FFF2-40B4-BE49-F238E27FC236}">
                    <a16:creationId xmlns:a16="http://schemas.microsoft.com/office/drawing/2014/main" id="{B3CE45EF-430F-4F88-8FD4-B85817FB567E}"/>
                  </a:ext>
                </a:extLst>
              </p:cNvPr>
              <p:cNvCxnSpPr/>
              <p:nvPr/>
            </p:nvCxnSpPr>
            <p:spPr>
              <a:xfrm>
                <a:off x="8379705" y="4991353"/>
                <a:ext cx="183270" cy="0"/>
              </a:xfrm>
              <a:prstGeom prst="line">
                <a:avLst/>
              </a:prstGeom>
              <a:no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34" name="Field gateway">
              <a:extLst>
                <a:ext uri="{FF2B5EF4-FFF2-40B4-BE49-F238E27FC236}">
                  <a16:creationId xmlns:a16="http://schemas.microsoft.com/office/drawing/2014/main" id="{400DE400-B68D-4BA6-A2D3-162D2E0CFAA0}"/>
                </a:ext>
              </a:extLst>
            </p:cNvPr>
            <p:cNvSpPr/>
            <p:nvPr/>
          </p:nvSpPr>
          <p:spPr>
            <a:xfrm>
              <a:off x="605398" y="5433785"/>
              <a:ext cx="907110" cy="93968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Billing</a:t>
              </a:r>
            </a:p>
          </p:txBody>
        </p:sp>
        <p:cxnSp>
          <p:nvCxnSpPr>
            <p:cNvPr id="235" name="Connector: Elbow 234">
              <a:extLst>
                <a:ext uri="{FF2B5EF4-FFF2-40B4-BE49-F238E27FC236}">
                  <a16:creationId xmlns:a16="http://schemas.microsoft.com/office/drawing/2014/main" id="{EC7A0953-EF97-41BC-9EBD-AB3D4408890F}"/>
                </a:ext>
              </a:extLst>
            </p:cNvPr>
            <p:cNvCxnSpPr>
              <a:cxnSpLocks/>
              <a:stCxn id="165" idx="1"/>
              <a:endCxn id="246" idx="3"/>
            </p:cNvCxnSpPr>
            <p:nvPr/>
          </p:nvCxnSpPr>
          <p:spPr>
            <a:xfrm rot="10800000" flipV="1">
              <a:off x="3977486" y="5311701"/>
              <a:ext cx="1640897" cy="59658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7361FF51-2898-4A2F-B8A1-BFD701C45AFE}"/>
                </a:ext>
              </a:extLst>
            </p:cNvPr>
            <p:cNvPicPr>
              <a:picLocks noChangeAspect="1"/>
            </p:cNvPicPr>
            <p:nvPr/>
          </p:nvPicPr>
          <p:blipFill>
            <a:blip r:embed="rId12"/>
            <a:stretch>
              <a:fillRect/>
            </a:stretch>
          </p:blipFill>
          <p:spPr>
            <a:xfrm>
              <a:off x="831537" y="5620173"/>
              <a:ext cx="446133" cy="486471"/>
            </a:xfrm>
            <a:prstGeom prst="rect">
              <a:avLst/>
            </a:prstGeom>
          </p:spPr>
        </p:pic>
        <p:grpSp>
          <p:nvGrpSpPr>
            <p:cNvPr id="237" name="Group 236">
              <a:extLst>
                <a:ext uri="{FF2B5EF4-FFF2-40B4-BE49-F238E27FC236}">
                  <a16:creationId xmlns:a16="http://schemas.microsoft.com/office/drawing/2014/main" id="{07196F0A-E148-44EB-BFCA-9BFE80234341}"/>
                </a:ext>
              </a:extLst>
            </p:cNvPr>
            <p:cNvGrpSpPr/>
            <p:nvPr/>
          </p:nvGrpSpPr>
          <p:grpSpPr>
            <a:xfrm>
              <a:off x="1756317" y="2760797"/>
              <a:ext cx="3458246" cy="1015443"/>
              <a:chOff x="478939" y="1705668"/>
              <a:chExt cx="4405049" cy="1293452"/>
            </a:xfrm>
          </p:grpSpPr>
          <p:sp>
            <p:nvSpPr>
              <p:cNvPr id="238" name="Field gateway">
                <a:extLst>
                  <a:ext uri="{FF2B5EF4-FFF2-40B4-BE49-F238E27FC236}">
                    <a16:creationId xmlns:a16="http://schemas.microsoft.com/office/drawing/2014/main" id="{64BB380B-DAC4-46EF-95CD-421D8F6B1C3C}"/>
                  </a:ext>
                </a:extLst>
              </p:cNvPr>
              <p:cNvSpPr/>
              <p:nvPr/>
            </p:nvSpPr>
            <p:spPr>
              <a:xfrm>
                <a:off x="478939" y="1705668"/>
                <a:ext cx="1393951" cy="1293452"/>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Whitelist </a:t>
                </a:r>
                <a:r>
                  <a:rPr lang="en-US" sz="700" dirty="0" err="1">
                    <a:solidFill>
                      <a:prstClr val="white"/>
                    </a:solidFill>
                    <a:latin typeface="Segoe UI Semibold" panose="020B0702040204020203" pitchFamily="34" charset="0"/>
                    <a:ea typeface="Segoe UI" pitchFamily="34" charset="0"/>
                    <a:cs typeface="Segoe UI" pitchFamily="34" charset="0"/>
                  </a:rPr>
                  <a:t>Mgmt</a:t>
                </a:r>
                <a:endParaRPr lang="en-US" sz="700" dirty="0">
                  <a:solidFill>
                    <a:prstClr val="white"/>
                  </a:solidFill>
                  <a:latin typeface="Segoe UI Semibold" panose="020B0702040204020203" pitchFamily="34" charset="0"/>
                  <a:ea typeface="Segoe UI" pitchFamily="34" charset="0"/>
                  <a:cs typeface="Segoe UI" pitchFamily="34" charset="0"/>
                </a:endParaRPr>
              </a:p>
            </p:txBody>
          </p:sp>
          <p:pic>
            <p:nvPicPr>
              <p:cNvPr id="239" name="Picture 238">
                <a:extLst>
                  <a:ext uri="{FF2B5EF4-FFF2-40B4-BE49-F238E27FC236}">
                    <a16:creationId xmlns:a16="http://schemas.microsoft.com/office/drawing/2014/main" id="{31CD13A6-942D-46CE-B359-3F1F9D7D6CD3}"/>
                  </a:ext>
                </a:extLst>
              </p:cNvPr>
              <p:cNvPicPr>
                <a:picLocks noChangeAspect="1"/>
              </p:cNvPicPr>
              <p:nvPr/>
            </p:nvPicPr>
            <p:blipFill>
              <a:blip r:embed="rId13"/>
              <a:stretch>
                <a:fillRect/>
              </a:stretch>
            </p:blipFill>
            <p:spPr>
              <a:xfrm>
                <a:off x="880292" y="1917043"/>
                <a:ext cx="514788" cy="583299"/>
              </a:xfrm>
              <a:prstGeom prst="rect">
                <a:avLst/>
              </a:prstGeom>
            </p:spPr>
          </p:pic>
          <p:cxnSp>
            <p:nvCxnSpPr>
              <p:cNvPr id="240" name="Straight Arrow Connector 239">
                <a:extLst>
                  <a:ext uri="{FF2B5EF4-FFF2-40B4-BE49-F238E27FC236}">
                    <a16:creationId xmlns:a16="http://schemas.microsoft.com/office/drawing/2014/main" id="{0A0F151D-06A7-4689-B9A5-243A0F786C3E}"/>
                  </a:ext>
                </a:extLst>
              </p:cNvPr>
              <p:cNvCxnSpPr>
                <a:stCxn id="238" idx="3"/>
                <a:endCxn id="171" idx="1"/>
              </p:cNvCxnSpPr>
              <p:nvPr/>
            </p:nvCxnSpPr>
            <p:spPr>
              <a:xfrm flipV="1">
                <a:off x="1872890" y="2348532"/>
                <a:ext cx="3011098" cy="386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D4C2EF39-1F81-43D6-A52D-BF06BA710143}"/>
                </a:ext>
              </a:extLst>
            </p:cNvPr>
            <p:cNvSpPr/>
            <p:nvPr/>
          </p:nvSpPr>
          <p:spPr bwMode="auto">
            <a:xfrm>
              <a:off x="9394488" y="3989987"/>
              <a:ext cx="560709" cy="2547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sv-SE" sz="1100" dirty="0">
                <a:gradFill>
                  <a:gsLst>
                    <a:gs pos="5417">
                      <a:schemeClr val="accent6"/>
                    </a:gs>
                    <a:gs pos="100000">
                      <a:schemeClr val="accent6"/>
                    </a:gs>
                  </a:gsLst>
                  <a:lin ang="5400000" scaled="0"/>
                </a:gradFill>
              </a:endParaRPr>
            </a:p>
          </p:txBody>
        </p:sp>
        <p:sp>
          <p:nvSpPr>
            <p:cNvPr id="244" name="Field gateway">
              <a:extLst>
                <a:ext uri="{FF2B5EF4-FFF2-40B4-BE49-F238E27FC236}">
                  <a16:creationId xmlns:a16="http://schemas.microsoft.com/office/drawing/2014/main" id="{331356F6-67D1-491F-9F21-3E9BD73CA61A}"/>
                </a:ext>
              </a:extLst>
            </p:cNvPr>
            <p:cNvSpPr/>
            <p:nvPr/>
          </p:nvSpPr>
          <p:spPr>
            <a:xfrm>
              <a:off x="1818498" y="543369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Pre-process</a:t>
              </a:r>
            </a:p>
          </p:txBody>
        </p:sp>
        <p:pic>
          <p:nvPicPr>
            <p:cNvPr id="245" name="Picture 244">
              <a:extLst>
                <a:ext uri="{FF2B5EF4-FFF2-40B4-BE49-F238E27FC236}">
                  <a16:creationId xmlns:a16="http://schemas.microsoft.com/office/drawing/2014/main" id="{AC3AC225-11E5-4E02-A7E3-7705921ECF08}"/>
                </a:ext>
              </a:extLst>
            </p:cNvPr>
            <p:cNvPicPr>
              <a:picLocks noChangeAspect="1"/>
            </p:cNvPicPr>
            <p:nvPr/>
          </p:nvPicPr>
          <p:blipFill>
            <a:blip r:embed="rId14"/>
            <a:stretch>
              <a:fillRect/>
            </a:stretch>
          </p:blipFill>
          <p:spPr>
            <a:xfrm>
              <a:off x="2015179" y="5598620"/>
              <a:ext cx="488219" cy="467795"/>
            </a:xfrm>
            <a:prstGeom prst="rect">
              <a:avLst/>
            </a:prstGeom>
          </p:spPr>
        </p:pic>
        <p:sp>
          <p:nvSpPr>
            <p:cNvPr id="246" name="Field gateway">
              <a:extLst>
                <a:ext uri="{FF2B5EF4-FFF2-40B4-BE49-F238E27FC236}">
                  <a16:creationId xmlns:a16="http://schemas.microsoft.com/office/drawing/2014/main" id="{F0D9DC5B-5937-4A62-943B-FB78D8A0C237}"/>
                </a:ext>
              </a:extLst>
            </p:cNvPr>
            <p:cNvSpPr/>
            <p:nvPr/>
          </p:nvSpPr>
          <p:spPr>
            <a:xfrm>
              <a:off x="3070376" y="5435328"/>
              <a:ext cx="907109" cy="945914"/>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Azure</a:t>
              </a:r>
            </a:p>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Blob storage</a:t>
              </a:r>
            </a:p>
          </p:txBody>
        </p:sp>
        <p:pic>
          <p:nvPicPr>
            <p:cNvPr id="247" name="Picture 246">
              <a:extLst>
                <a:ext uri="{FF2B5EF4-FFF2-40B4-BE49-F238E27FC236}">
                  <a16:creationId xmlns:a16="http://schemas.microsoft.com/office/drawing/2014/main" id="{484AC3A7-5A87-4C08-B0CA-E2E99F165A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8829" y="5620441"/>
              <a:ext cx="436573" cy="436573"/>
            </a:xfrm>
            <a:prstGeom prst="rect">
              <a:avLst/>
            </a:prstGeom>
          </p:spPr>
        </p:pic>
        <p:cxnSp>
          <p:nvCxnSpPr>
            <p:cNvPr id="248" name="Connector: Elbow 247">
              <a:extLst>
                <a:ext uri="{FF2B5EF4-FFF2-40B4-BE49-F238E27FC236}">
                  <a16:creationId xmlns:a16="http://schemas.microsoft.com/office/drawing/2014/main" id="{5CAB2A05-0468-40D3-9C31-932D75F85974}"/>
                </a:ext>
              </a:extLst>
            </p:cNvPr>
            <p:cNvCxnSpPr>
              <a:cxnSpLocks/>
              <a:stCxn id="246" idx="1"/>
              <a:endCxn id="244" idx="3"/>
            </p:cNvCxnSpPr>
            <p:nvPr/>
          </p:nvCxnSpPr>
          <p:spPr>
            <a:xfrm rot="10800000" flipV="1">
              <a:off x="2752444" y="5908284"/>
              <a:ext cx="317932" cy="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58083D00-69F9-4EEC-845E-6ACC7BDC1787}"/>
                </a:ext>
              </a:extLst>
            </p:cNvPr>
            <p:cNvCxnSpPr>
              <a:cxnSpLocks/>
              <a:stCxn id="244" idx="1"/>
              <a:endCxn id="234" idx="3"/>
            </p:cNvCxnSpPr>
            <p:nvPr/>
          </p:nvCxnSpPr>
          <p:spPr>
            <a:xfrm flipH="1" flipV="1">
              <a:off x="1512508" y="5903627"/>
              <a:ext cx="305990" cy="4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Field gateway">
              <a:extLst>
                <a:ext uri="{FF2B5EF4-FFF2-40B4-BE49-F238E27FC236}">
                  <a16:creationId xmlns:a16="http://schemas.microsoft.com/office/drawing/2014/main" id="{D95AAD32-2478-460E-9F6B-2254A25DF953}"/>
                </a:ext>
              </a:extLst>
            </p:cNvPr>
            <p:cNvSpPr/>
            <p:nvPr/>
          </p:nvSpPr>
          <p:spPr>
            <a:xfrm>
              <a:off x="1818146" y="4166848"/>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Admin</a:t>
              </a:r>
            </a:p>
          </p:txBody>
        </p:sp>
        <p:pic>
          <p:nvPicPr>
            <p:cNvPr id="251" name="Picture 250">
              <a:extLst>
                <a:ext uri="{FF2B5EF4-FFF2-40B4-BE49-F238E27FC236}">
                  <a16:creationId xmlns:a16="http://schemas.microsoft.com/office/drawing/2014/main" id="{865595DD-A338-4601-8B28-209EEDDC2BE0}"/>
                </a:ext>
              </a:extLst>
            </p:cNvPr>
            <p:cNvPicPr>
              <a:picLocks noChangeAspect="1"/>
            </p:cNvPicPr>
            <p:nvPr/>
          </p:nvPicPr>
          <p:blipFill>
            <a:blip r:embed="rId16"/>
            <a:stretch>
              <a:fillRect/>
            </a:stretch>
          </p:blipFill>
          <p:spPr>
            <a:xfrm>
              <a:off x="2027513" y="4364751"/>
              <a:ext cx="583927" cy="382344"/>
            </a:xfrm>
            <a:prstGeom prst="rect">
              <a:avLst/>
            </a:prstGeom>
          </p:spPr>
        </p:pic>
        <p:cxnSp>
          <p:nvCxnSpPr>
            <p:cNvPr id="252" name="Straight Arrow Connector 251">
              <a:extLst>
                <a:ext uri="{FF2B5EF4-FFF2-40B4-BE49-F238E27FC236}">
                  <a16:creationId xmlns:a16="http://schemas.microsoft.com/office/drawing/2014/main" id="{1E510161-4432-4AF3-A1F5-D3BF02534200}"/>
                </a:ext>
              </a:extLst>
            </p:cNvPr>
            <p:cNvCxnSpPr>
              <a:stCxn id="250" idx="2"/>
              <a:endCxn id="244" idx="0"/>
            </p:cNvCxnSpPr>
            <p:nvPr/>
          </p:nvCxnSpPr>
          <p:spPr>
            <a:xfrm>
              <a:off x="2285119" y="5116024"/>
              <a:ext cx="352" cy="3176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3" name="Field gateway">
              <a:extLst>
                <a:ext uri="{FF2B5EF4-FFF2-40B4-BE49-F238E27FC236}">
                  <a16:creationId xmlns:a16="http://schemas.microsoft.com/office/drawing/2014/main" id="{E8FCBF83-3306-449E-A294-56A803F4E655}"/>
                </a:ext>
              </a:extLst>
            </p:cNvPr>
            <p:cNvSpPr/>
            <p:nvPr/>
          </p:nvSpPr>
          <p:spPr>
            <a:xfrm>
              <a:off x="595080" y="4169817"/>
              <a:ext cx="933946" cy="94917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dirty="0">
                  <a:solidFill>
                    <a:prstClr val="white"/>
                  </a:solidFill>
                  <a:latin typeface="Segoe UI Semibold" panose="020B0702040204020203" pitchFamily="34" charset="0"/>
                  <a:ea typeface="Segoe UI" pitchFamily="34" charset="0"/>
                  <a:cs typeface="Segoe UI" pitchFamily="34" charset="0"/>
                </a:rPr>
                <a:t>Storage</a:t>
              </a:r>
            </a:p>
          </p:txBody>
        </p:sp>
        <p:pic>
          <p:nvPicPr>
            <p:cNvPr id="254" name="Picture 253">
              <a:extLst>
                <a:ext uri="{FF2B5EF4-FFF2-40B4-BE49-F238E27FC236}">
                  <a16:creationId xmlns:a16="http://schemas.microsoft.com/office/drawing/2014/main" id="{19953DF7-0568-4EF1-8274-0741BA7D8695}"/>
                </a:ext>
              </a:extLst>
            </p:cNvPr>
            <p:cNvPicPr>
              <a:picLocks noChangeAspect="1"/>
            </p:cNvPicPr>
            <p:nvPr/>
          </p:nvPicPr>
          <p:blipFill>
            <a:blip r:embed="rId17"/>
            <a:stretch>
              <a:fillRect/>
            </a:stretch>
          </p:blipFill>
          <p:spPr>
            <a:xfrm>
              <a:off x="789626" y="4336167"/>
              <a:ext cx="460598" cy="466593"/>
            </a:xfrm>
            <a:prstGeom prst="rect">
              <a:avLst/>
            </a:prstGeom>
          </p:spPr>
        </p:pic>
        <p:cxnSp>
          <p:nvCxnSpPr>
            <p:cNvPr id="255" name="Straight Arrow Connector 254">
              <a:extLst>
                <a:ext uri="{FF2B5EF4-FFF2-40B4-BE49-F238E27FC236}">
                  <a16:creationId xmlns:a16="http://schemas.microsoft.com/office/drawing/2014/main" id="{982579A7-D0D2-4BBC-979D-D250AC493296}"/>
                </a:ext>
              </a:extLst>
            </p:cNvPr>
            <p:cNvCxnSpPr>
              <a:stCxn id="250" idx="1"/>
              <a:endCxn id="253" idx="3"/>
            </p:cNvCxnSpPr>
            <p:nvPr/>
          </p:nvCxnSpPr>
          <p:spPr>
            <a:xfrm flipH="1">
              <a:off x="1529026" y="4641437"/>
              <a:ext cx="289119" cy="29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7E17FF69-2D27-4077-9ED5-F8AF57D18B71}"/>
                </a:ext>
              </a:extLst>
            </p:cNvPr>
            <p:cNvCxnSpPr>
              <a:stCxn id="234" idx="0"/>
              <a:endCxn id="253" idx="2"/>
            </p:cNvCxnSpPr>
            <p:nvPr/>
          </p:nvCxnSpPr>
          <p:spPr>
            <a:xfrm flipV="1">
              <a:off x="1058953" y="5118993"/>
              <a:ext cx="3101" cy="314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206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pic>
        <p:nvPicPr>
          <p:cNvPr id="6146" name="77C5EF44-819B-4265-BED5-43B10BF63397" descr="Image">
            <a:extLst>
              <a:ext uri="{FF2B5EF4-FFF2-40B4-BE49-F238E27FC236}">
                <a16:creationId xmlns:a16="http://schemas.microsoft.com/office/drawing/2014/main" id="{041B9108-A383-4277-85D1-92F2C4B5E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03" y="3208839"/>
            <a:ext cx="3629075" cy="2778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7" name="46F501AA-81DA-41B3-A59B-DED7215A3652" descr="Image">
            <a:extLst>
              <a:ext uri="{FF2B5EF4-FFF2-40B4-BE49-F238E27FC236}">
                <a16:creationId xmlns:a16="http://schemas.microsoft.com/office/drawing/2014/main" id="{CC60ADB9-1D99-43E8-AD68-12E51D05F9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0031"/>
          <a:stretch/>
        </p:blipFill>
        <p:spPr bwMode="auto">
          <a:xfrm>
            <a:off x="4842435" y="3190317"/>
            <a:ext cx="2607304" cy="27787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18D1C543-D567-4824-9286-BC42F2EA4D86" descr="Image">
            <a:extLst>
              <a:ext uri="{FF2B5EF4-FFF2-40B4-BE49-F238E27FC236}">
                <a16:creationId xmlns:a16="http://schemas.microsoft.com/office/drawing/2014/main" id="{37EF8461-B978-40F6-99A9-D9FBCBE0EB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4" r="11701" b="21779"/>
          <a:stretch/>
        </p:blipFill>
        <p:spPr bwMode="auto">
          <a:xfrm>
            <a:off x="8075597" y="3158037"/>
            <a:ext cx="3588942" cy="277807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224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a:latin typeface="Segoe UI Light" panose="020B0502040204020203" pitchFamily="34" charset="0"/>
                <a:cs typeface="Segoe UI Light" panose="020B0502040204020203" pitchFamily="34" charset="0"/>
              </a:rPr>
              <a:t>SANDVIK INTELLIGENT TUBE</a:t>
            </a:r>
          </a:p>
        </p:txBody>
      </p:sp>
      <p:pic>
        <p:nvPicPr>
          <p:cNvPr id="5" name="Picture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7249" t="38879" r="1407" b="4287"/>
          <a:stretch/>
        </p:blipFill>
        <p:spPr>
          <a:xfrm>
            <a:off x="0" y="1794349"/>
            <a:ext cx="12192000" cy="5063651"/>
          </a:xfrm>
          <a:custGeom>
            <a:avLst/>
            <a:gdLst>
              <a:gd name="connsiteX0" fmla="*/ 632660 w 9144000"/>
              <a:gd name="connsiteY0" fmla="*/ 0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632660 w 9144000"/>
              <a:gd name="connsiteY8" fmla="*/ 0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632660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397835 h 3795886"/>
              <a:gd name="connsiteX8" fmla="*/ 2769178 w 9144000"/>
              <a:gd name="connsiteY8" fmla="*/ 207698 h 3795886"/>
              <a:gd name="connsiteX0" fmla="*/ 2769178 w 9144000"/>
              <a:gd name="connsiteY0" fmla="*/ 20769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69178 w 9144000"/>
              <a:gd name="connsiteY8" fmla="*/ 207698 h 3795886"/>
              <a:gd name="connsiteX0" fmla="*/ 2750128 w 9144000"/>
              <a:gd name="connsiteY0" fmla="*/ 1323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0128 w 9144000"/>
              <a:gd name="connsiteY8" fmla="*/ 1323 h 3795886"/>
              <a:gd name="connsiteX0" fmla="*/ 2753303 w 9144000"/>
              <a:gd name="connsiteY0" fmla="*/ 48948 h 3795886"/>
              <a:gd name="connsiteX1" fmla="*/ 8511340 w 9144000"/>
              <a:gd name="connsiteY1" fmla="*/ 0 h 3795886"/>
              <a:gd name="connsiteX2" fmla="*/ 9144000 w 9144000"/>
              <a:gd name="connsiteY2" fmla="*/ 632660 h 3795886"/>
              <a:gd name="connsiteX3" fmla="*/ 9144000 w 9144000"/>
              <a:gd name="connsiteY3" fmla="*/ 3795886 h 3795886"/>
              <a:gd name="connsiteX4" fmla="*/ 9144000 w 9144000"/>
              <a:gd name="connsiteY4" fmla="*/ 3795886 h 3795886"/>
              <a:gd name="connsiteX5" fmla="*/ 0 w 9144000"/>
              <a:gd name="connsiteY5" fmla="*/ 3795886 h 3795886"/>
              <a:gd name="connsiteX6" fmla="*/ 0 w 9144000"/>
              <a:gd name="connsiteY6" fmla="*/ 3795886 h 3795886"/>
              <a:gd name="connsiteX7" fmla="*/ 0 w 9144000"/>
              <a:gd name="connsiteY7" fmla="*/ 1581985 h 3795886"/>
              <a:gd name="connsiteX8" fmla="*/ 2753303 w 9144000"/>
              <a:gd name="connsiteY8" fmla="*/ 48948 h 3795886"/>
              <a:gd name="connsiteX0" fmla="*/ 2743778 w 9144000"/>
              <a:gd name="connsiteY0" fmla="*/ 0 h 3797738"/>
              <a:gd name="connsiteX1" fmla="*/ 8511340 w 9144000"/>
              <a:gd name="connsiteY1" fmla="*/ 1852 h 3797738"/>
              <a:gd name="connsiteX2" fmla="*/ 9144000 w 9144000"/>
              <a:gd name="connsiteY2" fmla="*/ 634512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8511340 w 9144000"/>
              <a:gd name="connsiteY1" fmla="*/ 18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4365 w 9144000"/>
              <a:gd name="connsiteY1" fmla="*/ 57335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20715 w 9144000"/>
              <a:gd name="connsiteY1" fmla="*/ 53207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04840 w 9144000"/>
              <a:gd name="connsiteY1" fmla="*/ 627327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 name="connsiteX0" fmla="*/ 2743778 w 9144000"/>
              <a:gd name="connsiteY0" fmla="*/ 0 h 3797738"/>
              <a:gd name="connsiteX1" fmla="*/ 7317540 w 9144000"/>
              <a:gd name="connsiteY1" fmla="*/ 528902 h 3797738"/>
              <a:gd name="connsiteX2" fmla="*/ 9144000 w 9144000"/>
              <a:gd name="connsiteY2" fmla="*/ 529737 h 3797738"/>
              <a:gd name="connsiteX3" fmla="*/ 9144000 w 9144000"/>
              <a:gd name="connsiteY3" fmla="*/ 3797738 h 3797738"/>
              <a:gd name="connsiteX4" fmla="*/ 9144000 w 9144000"/>
              <a:gd name="connsiteY4" fmla="*/ 3797738 h 3797738"/>
              <a:gd name="connsiteX5" fmla="*/ 0 w 9144000"/>
              <a:gd name="connsiteY5" fmla="*/ 3797738 h 3797738"/>
              <a:gd name="connsiteX6" fmla="*/ 0 w 9144000"/>
              <a:gd name="connsiteY6" fmla="*/ 3797738 h 3797738"/>
              <a:gd name="connsiteX7" fmla="*/ 0 w 9144000"/>
              <a:gd name="connsiteY7" fmla="*/ 1583837 h 3797738"/>
              <a:gd name="connsiteX8" fmla="*/ 2743778 w 9144000"/>
              <a:gd name="connsiteY8" fmla="*/ 0 h 379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3797738">
                <a:moveTo>
                  <a:pt x="2743778" y="0"/>
                </a:moveTo>
                <a:lnTo>
                  <a:pt x="7317540" y="528902"/>
                </a:lnTo>
                <a:lnTo>
                  <a:pt x="9144000" y="529737"/>
                </a:lnTo>
                <a:lnTo>
                  <a:pt x="9144000" y="3797738"/>
                </a:lnTo>
                <a:lnTo>
                  <a:pt x="9144000" y="3797738"/>
                </a:lnTo>
                <a:lnTo>
                  <a:pt x="0" y="3797738"/>
                </a:lnTo>
                <a:lnTo>
                  <a:pt x="0" y="3797738"/>
                </a:lnTo>
                <a:lnTo>
                  <a:pt x="0" y="1583837"/>
                </a:lnTo>
                <a:lnTo>
                  <a:pt x="2743778" y="0"/>
                </a:lnTo>
                <a:close/>
              </a:path>
            </a:pathLst>
          </a:custGeom>
          <a:noFill/>
        </p:spPr>
      </p:pic>
      <p:sp>
        <p:nvSpPr>
          <p:cNvPr id="7" name="Rectangle 4"/>
          <p:cNvSpPr/>
          <p:nvPr/>
        </p:nvSpPr>
        <p:spPr bwMode="auto">
          <a:xfrm>
            <a:off x="285303" y="5280015"/>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marL="0" marR="0" lvl="0" indent="0" algn="ctr" defTabSz="932383"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8" name="TextBox 5"/>
          <p:cNvSpPr txBox="1"/>
          <p:nvPr/>
        </p:nvSpPr>
        <p:spPr>
          <a:xfrm>
            <a:off x="183704" y="5547165"/>
            <a:ext cx="472667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sv-SE"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rPr>
              <a:t>Sandviken  - </a:t>
            </a:r>
            <a:r>
              <a:rPr lang="en-US" sz="2800" dirty="0">
                <a:gradFill>
                  <a:gsLst>
                    <a:gs pos="2917">
                      <a:srgbClr val="005EB8"/>
                    </a:gs>
                    <a:gs pos="30000">
                      <a:srgbClr val="005EB8"/>
                    </a:gs>
                  </a:gsLst>
                  <a:lin ang="5400000" scaled="0"/>
                </a:gradFill>
                <a:latin typeface="Segoe UI Light" panose="020B0502040204020203" pitchFamily="34" charset="0"/>
                <a:cs typeface="Segoe UI Light" panose="020B0502040204020203" pitchFamily="34" charset="0"/>
              </a:rPr>
              <a:t>Intelligent Tubes</a:t>
            </a:r>
            <a:endParaRPr kumimoji="0" lang="en-US" sz="2800" b="0" i="0" u="none" strike="noStrike" kern="1200" cap="none" spc="0" normalizeH="0" baseline="0" noProof="0" dirty="0">
              <a:ln>
                <a:noFill/>
              </a:ln>
              <a:gradFill>
                <a:gsLst>
                  <a:gs pos="2917">
                    <a:srgbClr val="005EB8"/>
                  </a:gs>
                  <a:gs pos="30000">
                    <a:srgbClr val="005EB8"/>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textruta 8"/>
          <p:cNvSpPr txBox="1"/>
          <p:nvPr/>
        </p:nvSpPr>
        <p:spPr>
          <a:xfrm>
            <a:off x="1571397" y="6128247"/>
            <a:ext cx="2236868" cy="369332"/>
          </a:xfrm>
          <a:prstGeom prst="rect">
            <a:avLst/>
          </a:prstGeom>
          <a:solidFill>
            <a:srgbClr val="E5940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SMART INDUSTRY</a:t>
            </a:r>
          </a:p>
        </p:txBody>
      </p:sp>
    </p:spTree>
    <p:extLst>
      <p:ext uri="{BB962C8B-B14F-4D97-AF65-F5344CB8AC3E}">
        <p14:creationId xmlns:p14="http://schemas.microsoft.com/office/powerpoint/2010/main" val="115190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 22">
            <a:extLst>
              <a:ext uri="{FF2B5EF4-FFF2-40B4-BE49-F238E27FC236}">
                <a16:creationId xmlns:a16="http://schemas.microsoft.com/office/drawing/2014/main" id="{E9033377-9786-4BF8-A476-D23216E7C0E0}"/>
              </a:ext>
            </a:extLst>
          </p:cNvPr>
          <p:cNvSpPr/>
          <p:nvPr/>
        </p:nvSpPr>
        <p:spPr>
          <a:xfrm>
            <a:off x="637716" y="3357689"/>
            <a:ext cx="1722652" cy="1688572"/>
          </a:xfrm>
          <a:prstGeom prst="ellipse">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28" name="Rubrik 1"/>
          <p:cNvSpPr txBox="1">
            <a:spLocks/>
          </p:cNvSpPr>
          <p:nvPr/>
        </p:nvSpPr>
        <p:spPr>
          <a:xfrm>
            <a:off x="8656734" y="5336010"/>
            <a:ext cx="4099560" cy="831049"/>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sz="2000" b="0" dirty="0">
                <a:solidFill>
                  <a:schemeClr val="bg1"/>
                </a:solidFill>
                <a:latin typeface="Segoe UI Light" panose="020B0502040204020203" pitchFamily="34" charset="0"/>
                <a:cs typeface="Segoe UI Light" panose="020B0502040204020203" pitchFamily="34" charset="0"/>
              </a:rPr>
              <a:t>30%  higher energy consumption…Why? </a:t>
            </a:r>
          </a:p>
        </p:txBody>
      </p:sp>
      <p:pic>
        <p:nvPicPr>
          <p:cNvPr id="3" name="Picture 8" descr="Bildresultat för microsoft cloud one drive">
            <a:extLst>
              <a:ext uri="{FF2B5EF4-FFF2-40B4-BE49-F238E27FC236}">
                <a16:creationId xmlns:a16="http://schemas.microsoft.com/office/drawing/2014/main" id="{03A743DA-56BA-4FBB-A5F0-56F473E0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98" y="702417"/>
            <a:ext cx="3582707" cy="358270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ildresultat för retirement building icon">
            <a:extLst>
              <a:ext uri="{FF2B5EF4-FFF2-40B4-BE49-F238E27FC236}">
                <a16:creationId xmlns:a16="http://schemas.microsoft.com/office/drawing/2014/main" id="{5C11632E-B142-4953-AD17-90254C8E7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843" y="74205"/>
            <a:ext cx="2490615" cy="249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Bildresultat för retirement building icon">
            <a:extLst>
              <a:ext uri="{FF2B5EF4-FFF2-40B4-BE49-F238E27FC236}">
                <a16:creationId xmlns:a16="http://schemas.microsoft.com/office/drawing/2014/main" id="{ADC2C6AD-8CB8-4D9C-B007-CBBFB3DD2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7003" y="2912870"/>
            <a:ext cx="2490615" cy="249061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Rak pilkoppling 3">
            <a:extLst>
              <a:ext uri="{FF2B5EF4-FFF2-40B4-BE49-F238E27FC236}">
                <a16:creationId xmlns:a16="http://schemas.microsoft.com/office/drawing/2014/main" id="{0DF72725-0B7F-4A50-81DD-894E2995EE02}"/>
              </a:ext>
            </a:extLst>
          </p:cNvPr>
          <p:cNvCxnSpPr>
            <a:cxnSpLocks/>
          </p:cNvCxnSpPr>
          <p:nvPr/>
        </p:nvCxnSpPr>
        <p:spPr>
          <a:xfrm flipH="1">
            <a:off x="7284720" y="2226911"/>
            <a:ext cx="2268857"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Rak pilkoppling 12">
            <a:extLst>
              <a:ext uri="{FF2B5EF4-FFF2-40B4-BE49-F238E27FC236}">
                <a16:creationId xmlns:a16="http://schemas.microsoft.com/office/drawing/2014/main" id="{94A6E47E-B025-4839-8350-997EB914F52C}"/>
              </a:ext>
            </a:extLst>
          </p:cNvPr>
          <p:cNvCxnSpPr>
            <a:cxnSpLocks/>
          </p:cNvCxnSpPr>
          <p:nvPr/>
        </p:nvCxnSpPr>
        <p:spPr>
          <a:xfrm flipH="1">
            <a:off x="7674168" y="3357689"/>
            <a:ext cx="1965132"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25" name="Bildobjekt 24">
            <a:extLst>
              <a:ext uri="{FF2B5EF4-FFF2-40B4-BE49-F238E27FC236}">
                <a16:creationId xmlns:a16="http://schemas.microsoft.com/office/drawing/2014/main" id="{B4919031-33D9-4559-A042-624D75785038}"/>
              </a:ext>
            </a:extLst>
          </p:cNvPr>
          <p:cNvPicPr>
            <a:picLocks noChangeAspect="1"/>
          </p:cNvPicPr>
          <p:nvPr/>
        </p:nvPicPr>
        <p:blipFill>
          <a:blip r:embed="rId5"/>
          <a:stretch>
            <a:fillRect/>
          </a:stretch>
        </p:blipFill>
        <p:spPr>
          <a:xfrm>
            <a:off x="541002" y="814703"/>
            <a:ext cx="1679067" cy="1679067"/>
          </a:xfrm>
          <a:prstGeom prst="rect">
            <a:avLst/>
          </a:prstGeom>
        </p:spPr>
      </p:pic>
      <p:cxnSp>
        <p:nvCxnSpPr>
          <p:cNvPr id="26" name="Rak pilkoppling 25">
            <a:extLst>
              <a:ext uri="{FF2B5EF4-FFF2-40B4-BE49-F238E27FC236}">
                <a16:creationId xmlns:a16="http://schemas.microsoft.com/office/drawing/2014/main" id="{8D85EFB1-EB44-4120-ABFA-1D1103D621A5}"/>
              </a:ext>
            </a:extLst>
          </p:cNvPr>
          <p:cNvCxnSpPr>
            <a:cxnSpLocks/>
          </p:cNvCxnSpPr>
          <p:nvPr/>
        </p:nvCxnSpPr>
        <p:spPr>
          <a:xfrm flipV="1">
            <a:off x="2220069" y="2226912"/>
            <a:ext cx="1694706"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4" name="Picture 18" descr="Bildresultat för consumption api icon">
            <a:extLst>
              <a:ext uri="{FF2B5EF4-FFF2-40B4-BE49-F238E27FC236}">
                <a16:creationId xmlns:a16="http://schemas.microsoft.com/office/drawing/2014/main" id="{452AC624-A1F7-4FBA-A82D-DBB447C2E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261" y="2852109"/>
            <a:ext cx="2466147" cy="246614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Rak pilkoppling 33">
            <a:extLst>
              <a:ext uri="{FF2B5EF4-FFF2-40B4-BE49-F238E27FC236}">
                <a16:creationId xmlns:a16="http://schemas.microsoft.com/office/drawing/2014/main" id="{3DC1E1F6-34FA-47A5-AEA1-0C2969A7319F}"/>
              </a:ext>
            </a:extLst>
          </p:cNvPr>
          <p:cNvCxnSpPr>
            <a:cxnSpLocks/>
          </p:cNvCxnSpPr>
          <p:nvPr/>
        </p:nvCxnSpPr>
        <p:spPr>
          <a:xfrm flipV="1">
            <a:off x="2399674" y="3357689"/>
            <a:ext cx="1557805" cy="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pic>
        <p:nvPicPr>
          <p:cNvPr id="4118" name="Picture 22" descr="Bildresultat för single pane of glass icon png">
            <a:extLst>
              <a:ext uri="{FF2B5EF4-FFF2-40B4-BE49-F238E27FC236}">
                <a16:creationId xmlns:a16="http://schemas.microsoft.com/office/drawing/2014/main" id="{8B20F615-4C01-41DF-A813-B1971D43C4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9612" y="4392658"/>
            <a:ext cx="2862263" cy="232818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Rak pilkoppling 38">
            <a:extLst>
              <a:ext uri="{FF2B5EF4-FFF2-40B4-BE49-F238E27FC236}">
                <a16:creationId xmlns:a16="http://schemas.microsoft.com/office/drawing/2014/main" id="{E9B3853A-3428-4091-BC8D-C89479C8131A}"/>
              </a:ext>
            </a:extLst>
          </p:cNvPr>
          <p:cNvCxnSpPr>
            <a:cxnSpLocks/>
            <a:endCxn id="4118" idx="0"/>
          </p:cNvCxnSpPr>
          <p:nvPr/>
        </p:nvCxnSpPr>
        <p:spPr>
          <a:xfrm>
            <a:off x="5950744" y="3649980"/>
            <a:ext cx="0" cy="74267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5773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fade">
                                      <p:cBhvr>
                                        <p:cTn id="7" dur="500"/>
                                        <p:tgtEl>
                                          <p:spTgt spid="410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114"/>
                                        </p:tgtEl>
                                        <p:attrNameLst>
                                          <p:attrName>style.visibility</p:attrName>
                                        </p:attrNameLst>
                                      </p:cBhvr>
                                      <p:to>
                                        <p:strVal val="visible"/>
                                      </p:to>
                                    </p:set>
                                    <p:animEffect transition="in" filter="fade">
                                      <p:cBhvr>
                                        <p:cTn id="29" dur="500"/>
                                        <p:tgtEl>
                                          <p:spTgt spid="4114"/>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18"/>
                                        </p:tgtEl>
                                        <p:attrNameLst>
                                          <p:attrName>style.visibility</p:attrName>
                                        </p:attrNameLst>
                                      </p:cBhvr>
                                      <p:to>
                                        <p:strVal val="visible"/>
                                      </p:to>
                                    </p:set>
                                    <p:animEffect transition="in" filter="fade">
                                      <p:cBhvr>
                                        <p:cTn id="43" dur="500"/>
                                        <p:tgtEl>
                                          <p:spTgt spid="41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9D684-858F-41C0-A406-36FAEF2E3FB9}"/>
              </a:ext>
            </a:extLst>
          </p:cNvPr>
          <p:cNvSpPr txBox="1"/>
          <p:nvPr/>
        </p:nvSpPr>
        <p:spPr>
          <a:xfrm>
            <a:off x="301014" y="5264899"/>
            <a:ext cx="5754973" cy="769441"/>
          </a:xfrm>
          <a:prstGeom prst="rect">
            <a:avLst/>
          </a:prstGeom>
          <a:noFill/>
        </p:spPr>
        <p:txBody>
          <a:bodyPr wrap="none" rtlCol="0">
            <a:spAutoFit/>
          </a:bodyPr>
          <a:lstStyle/>
          <a:p>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But</a:t>
            </a:r>
            <a:r>
              <a:rPr lang="sv-SE" sz="4400" dirty="0">
                <a:solidFill>
                  <a:schemeClr val="bg1"/>
                </a:solidFill>
                <a:latin typeface="Segoe UI Light" panose="020B0502040204020203" pitchFamily="34" charset="0"/>
                <a:cs typeface="Segoe UI Light" panose="020B0502040204020203" pitchFamily="34" charset="0"/>
              </a:rPr>
              <a:t> </a:t>
            </a:r>
            <a:r>
              <a:rPr lang="sv-SE" sz="4400" dirty="0" err="1">
                <a:solidFill>
                  <a:schemeClr val="bg1"/>
                </a:solidFill>
                <a:latin typeface="Segoe UI Light" panose="020B0502040204020203" pitchFamily="34" charset="0"/>
                <a:cs typeface="Segoe UI Light" panose="020B0502040204020203" pitchFamily="34" charset="0"/>
              </a:rPr>
              <a:t>wait</a:t>
            </a:r>
            <a:r>
              <a:rPr lang="sv-SE" sz="4400" dirty="0">
                <a:solidFill>
                  <a:schemeClr val="bg1"/>
                </a:solidFill>
                <a:latin typeface="Segoe UI Light" panose="020B0502040204020203" pitchFamily="34" charset="0"/>
                <a:cs typeface="Segoe UI Light" panose="020B0502040204020203" pitchFamily="34" charset="0"/>
              </a:rPr>
              <a:t>…</a:t>
            </a:r>
            <a:r>
              <a:rPr lang="sv-SE" sz="4400" dirty="0" err="1">
                <a:solidFill>
                  <a:schemeClr val="bg1"/>
                </a:solidFill>
                <a:latin typeface="Segoe UI Light" panose="020B0502040204020203" pitchFamily="34" charset="0"/>
                <a:cs typeface="Segoe UI Light" panose="020B0502040204020203" pitchFamily="34" charset="0"/>
              </a:rPr>
              <a:t>there</a:t>
            </a:r>
            <a:r>
              <a:rPr lang="sv-SE" sz="4400" dirty="0">
                <a:solidFill>
                  <a:schemeClr val="bg1"/>
                </a:solidFill>
                <a:latin typeface="Segoe UI Light" panose="020B0502040204020203" pitchFamily="34" charset="0"/>
                <a:cs typeface="Segoe UI Light" panose="020B0502040204020203" pitchFamily="34" charset="0"/>
              </a:rPr>
              <a:t> is </a:t>
            </a:r>
            <a:r>
              <a:rPr lang="sv-SE" sz="4400" dirty="0" err="1">
                <a:solidFill>
                  <a:schemeClr val="bg1"/>
                </a:solidFill>
                <a:latin typeface="Segoe UI Light" panose="020B0502040204020203" pitchFamily="34" charset="0"/>
                <a:cs typeface="Segoe UI Light" panose="020B0502040204020203" pitchFamily="34" charset="0"/>
              </a:rPr>
              <a:t>more</a:t>
            </a:r>
            <a:endParaRPr lang="en-US" sz="1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081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objek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92" y="0"/>
            <a:ext cx="14234984" cy="6858000"/>
          </a:xfrm>
          <a:prstGeom prst="rect">
            <a:avLst/>
          </a:prstGeom>
        </p:spPr>
      </p:pic>
      <p:sp>
        <p:nvSpPr>
          <p:cNvPr id="5" name="Rectangle 4"/>
          <p:cNvSpPr/>
          <p:nvPr/>
        </p:nvSpPr>
        <p:spPr bwMode="auto">
          <a:xfrm>
            <a:off x="7750630" y="680720"/>
            <a:ext cx="4441372"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7750631" y="947869"/>
            <a:ext cx="4574720" cy="683264"/>
          </a:xfrm>
          <a:prstGeom prst="rect">
            <a:avLst/>
          </a:prstGeom>
          <a:noFill/>
        </p:spPr>
        <p:txBody>
          <a:bodyPr wrap="squar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The </a:t>
            </a:r>
            <a:r>
              <a:rPr lang="sv-SE" sz="2800" dirty="0" err="1">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Edge</a:t>
            </a: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 , - Amsterdam</a:t>
            </a:r>
            <a:endPar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784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8944"/>
            <a:ext cx="12192000" cy="8135888"/>
          </a:xfrm>
          <a:prstGeom prst="rect">
            <a:avLst/>
          </a:prstGeom>
        </p:spPr>
      </p:pic>
      <p:sp>
        <p:nvSpPr>
          <p:cNvPr id="5" name="Rectangle 4"/>
          <p:cNvSpPr/>
          <p:nvPr/>
        </p:nvSpPr>
        <p:spPr bwMode="auto">
          <a:xfrm>
            <a:off x="1" y="5335000"/>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254050" y="5602149"/>
            <a:ext cx="2796278"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Berlin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Subway</a:t>
            </a:r>
          </a:p>
        </p:txBody>
      </p:sp>
    </p:spTree>
    <p:extLst>
      <p:ext uri="{BB962C8B-B14F-4D97-AF65-F5344CB8AC3E}">
        <p14:creationId xmlns:p14="http://schemas.microsoft.com/office/powerpoint/2010/main" val="17813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aradiseintheworld.com/wp-content/uploads/2012/03/rotterdam-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7" y="-551542"/>
            <a:ext cx="12205027" cy="7952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8134349" y="5051156"/>
            <a:ext cx="4057651" cy="121756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59"/>
            <a:endParaRPr lang="sv-SE"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8388399" y="5318304"/>
            <a:ext cx="3447932" cy="683264"/>
          </a:xfrm>
          <a:prstGeom prst="rect">
            <a:avLst/>
          </a:prstGeom>
          <a:noFill/>
        </p:spPr>
        <p:txBody>
          <a:bodyPr wrap="none" lIns="182880" tIns="146304" rIns="182880" bIns="146304" rtlCol="0">
            <a:spAutoFit/>
          </a:bodyPr>
          <a:lstStyle/>
          <a:p>
            <a:pPr defTabSz="1219170">
              <a:lnSpc>
                <a:spcPct val="90000"/>
              </a:lnSpc>
              <a:spcAft>
                <a:spcPts val="600"/>
              </a:spcAft>
            </a:pPr>
            <a:r>
              <a:rPr lang="sv-SE"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Rotterdam  - </a:t>
            </a:r>
            <a:r>
              <a:rPr lang="en-US" sz="2800" dirty="0">
                <a:gradFill>
                  <a:gsLst>
                    <a:gs pos="2917">
                      <a:srgbClr val="3B3C40"/>
                    </a:gs>
                    <a:gs pos="30000">
                      <a:srgbClr val="3B3C40"/>
                    </a:gs>
                  </a:gsLst>
                  <a:lin ang="5400000" scaled="0"/>
                </a:gradFill>
                <a:latin typeface="Segoe UI Light" panose="020B0502040204020203" pitchFamily="34" charset="0"/>
                <a:cs typeface="Segoe UI Light" panose="020B0502040204020203" pitchFamily="34" charset="0"/>
              </a:rPr>
              <a:t>Harbor</a:t>
            </a:r>
          </a:p>
        </p:txBody>
      </p:sp>
    </p:spTree>
    <p:extLst>
      <p:ext uri="{BB962C8B-B14F-4D97-AF65-F5344CB8AC3E}">
        <p14:creationId xmlns:p14="http://schemas.microsoft.com/office/powerpoint/2010/main" val="41019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5100"/>
            <a:ext cx="10515600" cy="1325563"/>
          </a:xfrm>
        </p:spPr>
        <p:txBody>
          <a:bodyPr/>
          <a:lstStyle/>
          <a:p>
            <a:r>
              <a:rPr lang="en-US" dirty="0"/>
              <a:t>IoT Device Management</a:t>
            </a:r>
            <a:br>
              <a:rPr lang="en-US" dirty="0"/>
            </a:br>
            <a:r>
              <a:rPr lang="en-US" dirty="0"/>
              <a:t>- </a:t>
            </a:r>
            <a:r>
              <a:rPr lang="en-US" sz="4000" dirty="0"/>
              <a:t>using microServiceBus.com</a:t>
            </a:r>
            <a:endParaRPr lang="en-US" dirty="0"/>
          </a:p>
        </p:txBody>
      </p:sp>
      <p:pic>
        <p:nvPicPr>
          <p:cNvPr id="70" name="Picture 69">
            <a:extLst>
              <a:ext uri="{FF2B5EF4-FFF2-40B4-BE49-F238E27FC236}">
                <a16:creationId xmlns:a16="http://schemas.microsoft.com/office/drawing/2014/main" id="{DF1C9404-9E3C-4C05-8625-98AAD8DAE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5687" y="5455797"/>
            <a:ext cx="1368013" cy="1122803"/>
          </a:xfrm>
          <a:prstGeom prst="rect">
            <a:avLst/>
          </a:prstGeom>
        </p:spPr>
      </p:pic>
      <p:sp>
        <p:nvSpPr>
          <p:cNvPr id="3" name="TextBox 2">
            <a:extLst>
              <a:ext uri="{FF2B5EF4-FFF2-40B4-BE49-F238E27FC236}">
                <a16:creationId xmlns:a16="http://schemas.microsoft.com/office/drawing/2014/main" id="{0B7A1861-F54F-483C-8745-16C73702249C}"/>
              </a:ext>
            </a:extLst>
          </p:cNvPr>
          <p:cNvSpPr txBox="1"/>
          <p:nvPr/>
        </p:nvSpPr>
        <p:spPr>
          <a:xfrm>
            <a:off x="1638300" y="2362200"/>
            <a:ext cx="8648700"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Introduction</a:t>
            </a:r>
          </a:p>
          <a:p>
            <a:pPr marL="457200" indent="-457200">
              <a:buFont typeface="Arial" panose="020B0604020202020204" pitchFamily="34" charset="0"/>
              <a:buChar char="•"/>
            </a:pPr>
            <a:r>
              <a:rPr lang="en-US" sz="3200" dirty="0"/>
              <a:t>AXIANS IoT </a:t>
            </a:r>
            <a:r>
              <a:rPr lang="en-US" sz="3200" dirty="0">
                <a:latin typeface="Segoe UI Light" panose="020B0502040204020203" pitchFamily="34" charset="0"/>
                <a:cs typeface="Segoe UI Light" panose="020B0502040204020203" pitchFamily="34" charset="0"/>
              </a:rPr>
              <a:t>– View on Internet of Things</a:t>
            </a:r>
          </a:p>
        </p:txBody>
      </p:sp>
    </p:spTree>
    <p:extLst>
      <p:ext uri="{BB962C8B-B14F-4D97-AF65-F5344CB8AC3E}">
        <p14:creationId xmlns:p14="http://schemas.microsoft.com/office/powerpoint/2010/main" val="3427550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itle 1048">
            <a:extLst>
              <a:ext uri="{FF2B5EF4-FFF2-40B4-BE49-F238E27FC236}">
                <a16:creationId xmlns:a16="http://schemas.microsoft.com/office/drawing/2014/main" id="{18F41A92-EB8C-40EC-ACF1-583EB8C5560E}"/>
              </a:ext>
            </a:extLst>
          </p:cNvPr>
          <p:cNvSpPr>
            <a:spLocks noGrp="1"/>
          </p:cNvSpPr>
          <p:nvPr>
            <p:ph type="title"/>
          </p:nvPr>
        </p:nvSpPr>
        <p:spPr>
          <a:xfrm>
            <a:off x="939800" y="2298700"/>
            <a:ext cx="10515600" cy="1325563"/>
          </a:xfrm>
        </p:spPr>
        <p:txBody>
          <a:bodyPr/>
          <a:lstStyle/>
          <a:p>
            <a:r>
              <a:rPr lang="en-US" dirty="0"/>
              <a:t>So how does microServiceBus.com fit in?</a:t>
            </a:r>
          </a:p>
        </p:txBody>
      </p:sp>
    </p:spTree>
    <p:extLst>
      <p:ext uri="{BB962C8B-B14F-4D97-AF65-F5344CB8AC3E}">
        <p14:creationId xmlns:p14="http://schemas.microsoft.com/office/powerpoint/2010/main" val="1734120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General Device Architecture</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1540525" y="1414379"/>
            <a:ext cx="4533900" cy="493395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5209272" y="1596146"/>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1692925" y="4997471"/>
            <a:ext cx="4223493" cy="892872"/>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1692924" y="3997347"/>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1692923" y="2997223"/>
            <a:ext cx="4223493" cy="894713"/>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1692922" y="2301407"/>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3126434" y="2293428"/>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4550421" y="2285449"/>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1691279" y="5001631"/>
            <a:ext cx="4223494" cy="892872"/>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 | RTOS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1691278" y="4001507"/>
            <a:ext cx="4223494" cy="894713"/>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mBed</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Node.js | </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Python</a:t>
              </a: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 Java | .Net </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1691277" y="3001383"/>
            <a:ext cx="4223494" cy="894713"/>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3"/>
              <a:ext cx="422349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&lt;CODE&gt;</a:t>
              </a:r>
            </a:p>
          </p:txBody>
        </p:sp>
      </p:grpSp>
      <p:sp>
        <p:nvSpPr>
          <p:cNvPr id="61" name="Field gateway">
            <a:extLst>
              <a:ext uri="{FF2B5EF4-FFF2-40B4-BE49-F238E27FC236}">
                <a16:creationId xmlns:a16="http://schemas.microsoft.com/office/drawing/2014/main" id="{CF208683-6239-46AC-9F4D-B101F1D713D2}"/>
              </a:ext>
            </a:extLst>
          </p:cNvPr>
          <p:cNvSpPr/>
          <p:nvPr/>
        </p:nvSpPr>
        <p:spPr>
          <a:xfrm>
            <a:off x="1691277" y="2305567"/>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Sensor API</a:t>
            </a:r>
          </a:p>
        </p:txBody>
      </p:sp>
      <p:sp>
        <p:nvSpPr>
          <p:cNvPr id="62" name="Field gateway">
            <a:extLst>
              <a:ext uri="{FF2B5EF4-FFF2-40B4-BE49-F238E27FC236}">
                <a16:creationId xmlns:a16="http://schemas.microsoft.com/office/drawing/2014/main" id="{485D8DD9-F5D3-4C91-81AC-ACDBCF7143B2}"/>
              </a:ext>
            </a:extLst>
          </p:cNvPr>
          <p:cNvSpPr/>
          <p:nvPr/>
        </p:nvSpPr>
        <p:spPr>
          <a:xfrm>
            <a:off x="3124789" y="2297588"/>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COM SDK</a:t>
            </a:r>
          </a:p>
        </p:txBody>
      </p:sp>
      <p:sp>
        <p:nvSpPr>
          <p:cNvPr id="63" name="Field gateway">
            <a:extLst>
              <a:ext uri="{FF2B5EF4-FFF2-40B4-BE49-F238E27FC236}">
                <a16:creationId xmlns:a16="http://schemas.microsoft.com/office/drawing/2014/main" id="{27AA2FE7-DED7-4192-9BA1-81C9D87713A9}"/>
              </a:ext>
            </a:extLst>
          </p:cNvPr>
          <p:cNvSpPr/>
          <p:nvPr/>
        </p:nvSpPr>
        <p:spPr>
          <a:xfrm>
            <a:off x="4548776" y="2289609"/>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Security</a:t>
            </a:r>
          </a:p>
        </p:txBody>
      </p:sp>
      <p:sp>
        <p:nvSpPr>
          <p:cNvPr id="64" name="Title 2">
            <a:extLst>
              <a:ext uri="{FF2B5EF4-FFF2-40B4-BE49-F238E27FC236}">
                <a16:creationId xmlns:a16="http://schemas.microsoft.com/office/drawing/2014/main" id="{2EA81ABE-0C1E-489B-916F-30CD2AB79D3C}"/>
              </a:ext>
            </a:extLst>
          </p:cNvPr>
          <p:cNvSpPr txBox="1">
            <a:spLocks/>
          </p:cNvSpPr>
          <p:nvPr/>
        </p:nvSpPr>
        <p:spPr>
          <a:xfrm>
            <a:off x="6527800" y="2527445"/>
            <a:ext cx="5703306" cy="1831975"/>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Plan for change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rPr>
              <a:t>On-boarding strategy</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spTree>
    <p:extLst>
      <p:ext uri="{BB962C8B-B14F-4D97-AF65-F5344CB8AC3E}">
        <p14:creationId xmlns:p14="http://schemas.microsoft.com/office/powerpoint/2010/main" val="144228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animEffect transition="in" filter="fade">
                                      <p:cBhvr>
                                        <p:cTn id="37" dur="500"/>
                                        <p:tgtEl>
                                          <p:spTgt spid="6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4">
                                            <p:txEl>
                                              <p:pRg st="2" end="2"/>
                                            </p:txEl>
                                          </p:spTgt>
                                        </p:tgtEl>
                                        <p:attrNameLst>
                                          <p:attrName>style.visibility</p:attrName>
                                        </p:attrNameLst>
                                      </p:cBhvr>
                                      <p:to>
                                        <p:strVal val="visible"/>
                                      </p:to>
                                    </p:set>
                                    <p:animEffect transition="in" filter="fade">
                                      <p:cBhvr>
                                        <p:cTn id="42"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972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grpSp>
        <p:nvGrpSpPr>
          <p:cNvPr id="6" name="Group 5">
            <a:extLst>
              <a:ext uri="{FF2B5EF4-FFF2-40B4-BE49-F238E27FC236}">
                <a16:creationId xmlns:a16="http://schemas.microsoft.com/office/drawing/2014/main" id="{CD1AA994-2050-4494-A19B-2091CE8D7332}"/>
              </a:ext>
            </a:extLst>
          </p:cNvPr>
          <p:cNvGrpSpPr/>
          <p:nvPr/>
        </p:nvGrpSpPr>
        <p:grpSpPr>
          <a:xfrm>
            <a:off x="5607700" y="1218966"/>
            <a:ext cx="4533900" cy="5273909"/>
            <a:chOff x="5607700" y="1218966"/>
            <a:chExt cx="4533900" cy="5273909"/>
          </a:xfrm>
        </p:grpSpPr>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 | Windows</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grpSp>
      <p:grpSp>
        <p:nvGrpSpPr>
          <p:cNvPr id="4" name="Group 3">
            <a:extLst>
              <a:ext uri="{FF2B5EF4-FFF2-40B4-BE49-F238E27FC236}">
                <a16:creationId xmlns:a16="http://schemas.microsoft.com/office/drawing/2014/main" id="{944ECF07-B749-46A7-82A5-E641950BA2DE}"/>
              </a:ext>
            </a:extLst>
          </p:cNvPr>
          <p:cNvGrpSpPr/>
          <p:nvPr/>
        </p:nvGrpSpPr>
        <p:grpSpPr>
          <a:xfrm>
            <a:off x="307817" y="2259071"/>
            <a:ext cx="5133296" cy="2167828"/>
            <a:chOff x="307817" y="2259071"/>
            <a:chExt cx="5133296" cy="2167828"/>
          </a:xfrm>
        </p:grpSpPr>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Rarely updates</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Frequently updates</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dirty="0">
                    <a:solidFill>
                      <a:schemeClr val="bg1"/>
                    </a:solidFill>
                    <a:latin typeface="Segoe UI Light" panose="020B0502040204020203" pitchFamily="34" charset="0"/>
                    <a:cs typeface="Segoe UI Light" panose="020B0502040204020203" pitchFamily="34" charset="0"/>
                  </a:rPr>
                  <a:t>Often updates</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AC86898A-B6C5-4B0A-B648-A93023D53D90}"/>
              </a:ext>
            </a:extLst>
          </p:cNvPr>
          <p:cNvSpPr/>
          <p:nvPr/>
        </p:nvSpPr>
        <p:spPr>
          <a:xfrm>
            <a:off x="1700056" y="3712175"/>
            <a:ext cx="4314294" cy="158204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7CE7581-D763-4638-B71A-F010786868CA}"/>
              </a:ext>
            </a:extLst>
          </p:cNvPr>
          <p:cNvGrpSpPr/>
          <p:nvPr/>
        </p:nvGrpSpPr>
        <p:grpSpPr>
          <a:xfrm>
            <a:off x="6741818" y="3191840"/>
            <a:ext cx="3605400" cy="2351933"/>
            <a:chOff x="6741818" y="3191840"/>
            <a:chExt cx="3605400" cy="2351933"/>
          </a:xfrm>
        </p:grpSpPr>
        <p:pic>
          <p:nvPicPr>
            <p:cNvPr id="5122" name="Picture 2" descr="https://microservicebus.com/Images/ubuntusnaplogo.png">
              <a:extLst>
                <a:ext uri="{FF2B5EF4-FFF2-40B4-BE49-F238E27FC236}">
                  <a16:creationId xmlns:a16="http://schemas.microsoft.com/office/drawing/2014/main" id="{28D80B42-B844-49F4-9798-644456608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818" y="4225745"/>
              <a:ext cx="3605400" cy="1318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croservicebus.com/Images/dockerlogo.png">
              <a:extLst>
                <a:ext uri="{FF2B5EF4-FFF2-40B4-BE49-F238E27FC236}">
                  <a16:creationId xmlns:a16="http://schemas.microsoft.com/office/drawing/2014/main" id="{E8E1633F-E9AD-4184-876C-1E82D788A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0091" y="3191840"/>
              <a:ext cx="3329327" cy="12171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766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1.48148E-6 L -0.32942 -0.0007 " pathEditMode="relative" rAng="0" ptsTypes="AA">
                                      <p:cBhvr>
                                        <p:cTn id="9" dur="1000" fill="hold"/>
                                        <p:tgtEl>
                                          <p:spTgt spid="6"/>
                                        </p:tgtEl>
                                        <p:attrNameLst>
                                          <p:attrName>ppt_x</p:attrName>
                                          <p:attrName>ppt_y</p:attrName>
                                        </p:attrNameLst>
                                      </p:cBhvr>
                                      <p:rCtr x="-16471" y="-46"/>
                                    </p:animMotion>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a:t>
            </a:r>
            <a:endParaRPr lang="sv-SE" dirty="0"/>
          </a:p>
        </p:txBody>
      </p:sp>
      <p:sp>
        <p:nvSpPr>
          <p:cNvPr id="10" name="Rectangle 9">
            <a:extLst>
              <a:ext uri="{FF2B5EF4-FFF2-40B4-BE49-F238E27FC236}">
                <a16:creationId xmlns:a16="http://schemas.microsoft.com/office/drawing/2014/main" id="{C8A0B451-ED5F-4ADD-8392-4E96C749009F}"/>
              </a:ext>
            </a:extLst>
          </p:cNvPr>
          <p:cNvSpPr/>
          <p:nvPr/>
        </p:nvSpPr>
        <p:spPr>
          <a:xfrm>
            <a:off x="4615533" y="1770221"/>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microServiceBus.com</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489A5E0D-4B5D-4C86-8A0C-4D2A70653FC0}"/>
              </a:ext>
            </a:extLst>
          </p:cNvPr>
          <p:cNvGrpSpPr/>
          <p:nvPr/>
        </p:nvGrpSpPr>
        <p:grpSpPr>
          <a:xfrm>
            <a:off x="4846826" y="1948700"/>
            <a:ext cx="1912314" cy="1704235"/>
            <a:chOff x="4409853" y="2678169"/>
            <a:chExt cx="2356294" cy="2099906"/>
          </a:xfrm>
        </p:grpSpPr>
        <p:pic>
          <p:nvPicPr>
            <p:cNvPr id="12" name="Picture 11">
              <a:extLst>
                <a:ext uri="{FF2B5EF4-FFF2-40B4-BE49-F238E27FC236}">
                  <a16:creationId xmlns:a16="http://schemas.microsoft.com/office/drawing/2014/main" id="{BA817890-821C-4D6F-B5F9-1E93C8F190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853" y="2685447"/>
              <a:ext cx="591306" cy="591306"/>
            </a:xfrm>
            <a:prstGeom prst="rect">
              <a:avLst/>
            </a:prstGeom>
          </p:spPr>
        </p:pic>
        <p:pic>
          <p:nvPicPr>
            <p:cNvPr id="14" name="Picture 13">
              <a:extLst>
                <a:ext uri="{FF2B5EF4-FFF2-40B4-BE49-F238E27FC236}">
                  <a16:creationId xmlns:a16="http://schemas.microsoft.com/office/drawing/2014/main" id="{D63A6F30-CB82-42C9-B205-E5A70C449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53" y="3436108"/>
              <a:ext cx="591306" cy="591306"/>
            </a:xfrm>
            <a:prstGeom prst="rect">
              <a:avLst/>
            </a:prstGeom>
          </p:spPr>
        </p:pic>
        <p:pic>
          <p:nvPicPr>
            <p:cNvPr id="16" name="Picture 15">
              <a:extLst>
                <a:ext uri="{FF2B5EF4-FFF2-40B4-BE49-F238E27FC236}">
                  <a16:creationId xmlns:a16="http://schemas.microsoft.com/office/drawing/2014/main" id="{96628F06-4E43-4843-89FE-4831A904B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347" y="3417814"/>
              <a:ext cx="591306" cy="591306"/>
            </a:xfrm>
            <a:prstGeom prst="rect">
              <a:avLst/>
            </a:prstGeom>
          </p:spPr>
        </p:pic>
        <p:pic>
          <p:nvPicPr>
            <p:cNvPr id="18" name="Picture 17">
              <a:extLst>
                <a:ext uri="{FF2B5EF4-FFF2-40B4-BE49-F238E27FC236}">
                  <a16:creationId xmlns:a16="http://schemas.microsoft.com/office/drawing/2014/main" id="{9795AD0A-748D-4334-9534-B944C5C4FA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9853" y="4186769"/>
              <a:ext cx="591306" cy="591306"/>
            </a:xfrm>
            <a:prstGeom prst="rect">
              <a:avLst/>
            </a:prstGeom>
          </p:spPr>
        </p:pic>
        <p:pic>
          <p:nvPicPr>
            <p:cNvPr id="20" name="Picture 19">
              <a:extLst>
                <a:ext uri="{FF2B5EF4-FFF2-40B4-BE49-F238E27FC236}">
                  <a16:creationId xmlns:a16="http://schemas.microsoft.com/office/drawing/2014/main" id="{7079A76C-BBC7-4C40-84E0-7F685A6C8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2347" y="4150181"/>
              <a:ext cx="591306" cy="591306"/>
            </a:xfrm>
            <a:prstGeom prst="rect">
              <a:avLst/>
            </a:prstGeom>
          </p:spPr>
        </p:pic>
        <p:pic>
          <p:nvPicPr>
            <p:cNvPr id="22" name="Picture 21">
              <a:extLst>
                <a:ext uri="{FF2B5EF4-FFF2-40B4-BE49-F238E27FC236}">
                  <a16:creationId xmlns:a16="http://schemas.microsoft.com/office/drawing/2014/main" id="{139E3D0C-F199-47BC-89F7-870898321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841" y="4150181"/>
              <a:ext cx="591306" cy="591306"/>
            </a:xfrm>
            <a:prstGeom prst="rect">
              <a:avLst/>
            </a:prstGeom>
          </p:spPr>
        </p:pic>
        <p:pic>
          <p:nvPicPr>
            <p:cNvPr id="24" name="Picture 23">
              <a:extLst>
                <a:ext uri="{FF2B5EF4-FFF2-40B4-BE49-F238E27FC236}">
                  <a16:creationId xmlns:a16="http://schemas.microsoft.com/office/drawing/2014/main" id="{31C4ABD4-3D8C-4DB5-AFA6-5E2A69A236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55" y="2678169"/>
              <a:ext cx="591306" cy="591306"/>
            </a:xfrm>
            <a:prstGeom prst="rect">
              <a:avLst/>
            </a:prstGeom>
          </p:spPr>
        </p:pic>
        <p:pic>
          <p:nvPicPr>
            <p:cNvPr id="26" name="Picture 25">
              <a:extLst>
                <a:ext uri="{FF2B5EF4-FFF2-40B4-BE49-F238E27FC236}">
                  <a16:creationId xmlns:a16="http://schemas.microsoft.com/office/drawing/2014/main" id="{AE96057D-BF63-4535-84E5-3496C3BFF4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38536" y="2685447"/>
              <a:ext cx="591306" cy="591306"/>
            </a:xfrm>
            <a:prstGeom prst="rect">
              <a:avLst/>
            </a:prstGeom>
          </p:spPr>
        </p:pic>
        <p:pic>
          <p:nvPicPr>
            <p:cNvPr id="32" name="Picture 31">
              <a:extLst>
                <a:ext uri="{FF2B5EF4-FFF2-40B4-BE49-F238E27FC236}">
                  <a16:creationId xmlns:a16="http://schemas.microsoft.com/office/drawing/2014/main" id="{E7A2D023-C8E8-4EA0-A5F7-8E867A2B4E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3417814"/>
              <a:ext cx="591306" cy="591306"/>
            </a:xfrm>
            <a:prstGeom prst="rect">
              <a:avLst/>
            </a:prstGeom>
          </p:spPr>
        </p:pic>
      </p:grpSp>
      <p:grpSp>
        <p:nvGrpSpPr>
          <p:cNvPr id="38" name="Group 37">
            <a:extLst>
              <a:ext uri="{FF2B5EF4-FFF2-40B4-BE49-F238E27FC236}">
                <a16:creationId xmlns:a16="http://schemas.microsoft.com/office/drawing/2014/main" id="{3A749C9A-2D9D-466C-AF62-8F3213021330}"/>
              </a:ext>
            </a:extLst>
          </p:cNvPr>
          <p:cNvGrpSpPr/>
          <p:nvPr/>
        </p:nvGrpSpPr>
        <p:grpSpPr>
          <a:xfrm>
            <a:off x="5194032" y="5230723"/>
            <a:ext cx="1194335" cy="1086059"/>
            <a:chOff x="1262428" y="4214604"/>
            <a:chExt cx="1194335" cy="1086059"/>
          </a:xfrm>
        </p:grpSpPr>
        <p:sp>
          <p:nvSpPr>
            <p:cNvPr id="65" name="Field gateway">
              <a:extLst>
                <a:ext uri="{FF2B5EF4-FFF2-40B4-BE49-F238E27FC236}">
                  <a16:creationId xmlns:a16="http://schemas.microsoft.com/office/drawing/2014/main" id="{F40F73A7-856B-4948-9354-E0021336A6B0}"/>
                </a:ext>
              </a:extLst>
            </p:cNvPr>
            <p:cNvSpPr/>
            <p:nvPr/>
          </p:nvSpPr>
          <p:spPr>
            <a:xfrm>
              <a:off x="1262428" y="4214604"/>
              <a:ext cx="1194335" cy="108605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66" name="Picture 65">
              <a:extLst>
                <a:ext uri="{FF2B5EF4-FFF2-40B4-BE49-F238E27FC236}">
                  <a16:creationId xmlns:a16="http://schemas.microsoft.com/office/drawing/2014/main" id="{26F871FA-8632-4DDC-831F-90C5D7D8FEE8}"/>
                </a:ext>
              </a:extLst>
            </p:cNvPr>
            <p:cNvPicPr>
              <a:picLocks noChangeAspect="1"/>
            </p:cNvPicPr>
            <p:nvPr/>
          </p:nvPicPr>
          <p:blipFill>
            <a:blip r:embed="rId11"/>
            <a:stretch>
              <a:fillRect/>
            </a:stretch>
          </p:blipFill>
          <p:spPr>
            <a:xfrm>
              <a:off x="2139950" y="4255459"/>
              <a:ext cx="279347" cy="200495"/>
            </a:xfrm>
            <a:prstGeom prst="rect">
              <a:avLst/>
            </a:prstGeom>
          </p:spPr>
        </p:pic>
        <p:pic>
          <p:nvPicPr>
            <p:cNvPr id="92" name="Picture 91">
              <a:extLst>
                <a:ext uri="{FF2B5EF4-FFF2-40B4-BE49-F238E27FC236}">
                  <a16:creationId xmlns:a16="http://schemas.microsoft.com/office/drawing/2014/main" id="{9EEF9F88-576E-41E7-98BB-A3F93C493B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33" y="4496809"/>
              <a:ext cx="682723" cy="560348"/>
            </a:xfrm>
            <a:prstGeom prst="rect">
              <a:avLst/>
            </a:prstGeom>
          </p:spPr>
        </p:pic>
      </p:grpSp>
      <p:grpSp>
        <p:nvGrpSpPr>
          <p:cNvPr id="271" name="Group 270">
            <a:extLst>
              <a:ext uri="{FF2B5EF4-FFF2-40B4-BE49-F238E27FC236}">
                <a16:creationId xmlns:a16="http://schemas.microsoft.com/office/drawing/2014/main" id="{FBFEB596-10F2-4127-8D83-BF3FB4BB5F68}"/>
              </a:ext>
            </a:extLst>
          </p:cNvPr>
          <p:cNvGrpSpPr/>
          <p:nvPr/>
        </p:nvGrpSpPr>
        <p:grpSpPr>
          <a:xfrm>
            <a:off x="1374628" y="1770221"/>
            <a:ext cx="2339975" cy="2278320"/>
            <a:chOff x="1252955" y="1942407"/>
            <a:chExt cx="2339975" cy="2278320"/>
          </a:xfrm>
        </p:grpSpPr>
        <p:sp>
          <p:nvSpPr>
            <p:cNvPr id="100" name="Rectangle 99">
              <a:extLst>
                <a:ext uri="{FF2B5EF4-FFF2-40B4-BE49-F238E27FC236}">
                  <a16:creationId xmlns:a16="http://schemas.microsoft.com/office/drawing/2014/main" id="{3DA9703C-732A-40F0-BF75-F92B220D0720}"/>
                </a:ext>
              </a:extLst>
            </p:cNvPr>
            <p:cNvSpPr/>
            <p:nvPr/>
          </p:nvSpPr>
          <p:spPr>
            <a:xfrm>
              <a:off x="1252955"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IoT </a:t>
              </a:r>
              <a:r>
                <a:rPr lang="sv-SE" dirty="0" err="1">
                  <a:solidFill>
                    <a:schemeClr val="bg1"/>
                  </a:solidFill>
                  <a:latin typeface="Segoe UI Light" panose="020B0502040204020203" pitchFamily="34" charset="0"/>
                  <a:cs typeface="Segoe UI Light" panose="020B0502040204020203" pitchFamily="34" charset="0"/>
                </a:rPr>
                <a:t>Hub</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30" name="Picture 4" descr="Related image">
              <a:extLst>
                <a:ext uri="{FF2B5EF4-FFF2-40B4-BE49-F238E27FC236}">
                  <a16:creationId xmlns:a16="http://schemas.microsoft.com/office/drawing/2014/main" id="{471AF768-4CC8-464D-B87F-437608EF8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087" y="2575097"/>
              <a:ext cx="418541" cy="506470"/>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0" descr="Image result for ibm IOT logo">
              <a:extLst>
                <a:ext uri="{FF2B5EF4-FFF2-40B4-BE49-F238E27FC236}">
                  <a16:creationId xmlns:a16="http://schemas.microsoft.com/office/drawing/2014/main" id="{B3B69772-8A25-49E0-8C03-EDEDEF7F92A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1862" y="2575097"/>
              <a:ext cx="523165" cy="512702"/>
            </a:xfrm>
            <a:prstGeom prst="rect">
              <a:avLst/>
            </a:prstGeom>
            <a:noFill/>
            <a:extLst>
              <a:ext uri="{909E8E84-426E-40DD-AFC4-6F175D3DCCD1}">
                <a14:hiddenFill xmlns:a14="http://schemas.microsoft.com/office/drawing/2010/main">
                  <a:solidFill>
                    <a:srgbClr val="FFFFFF"/>
                  </a:solidFill>
                </a14:hiddenFill>
              </a:ext>
            </a:extLst>
          </p:spPr>
        </p:pic>
        <p:grpSp>
          <p:nvGrpSpPr>
            <p:cNvPr id="266" name="Group 265">
              <a:extLst>
                <a:ext uri="{FF2B5EF4-FFF2-40B4-BE49-F238E27FC236}">
                  <a16:creationId xmlns:a16="http://schemas.microsoft.com/office/drawing/2014/main" id="{0A65420A-CB3D-4FC0-978F-05DFD1E7255D}"/>
                </a:ext>
              </a:extLst>
            </p:cNvPr>
            <p:cNvGrpSpPr/>
            <p:nvPr/>
          </p:nvGrpSpPr>
          <p:grpSpPr>
            <a:xfrm>
              <a:off x="1476780" y="2577132"/>
              <a:ext cx="576692" cy="509588"/>
              <a:chOff x="5498091" y="4114800"/>
              <a:chExt cx="576692" cy="509588"/>
            </a:xfrm>
          </p:grpSpPr>
          <p:sp>
            <p:nvSpPr>
              <p:cNvPr id="267" name="Oval 266">
                <a:extLst>
                  <a:ext uri="{FF2B5EF4-FFF2-40B4-BE49-F238E27FC236}">
                    <a16:creationId xmlns:a16="http://schemas.microsoft.com/office/drawing/2014/main" id="{49B47EB1-957A-4198-8462-27F10F2D9FC8}"/>
                  </a:ext>
                </a:extLst>
              </p:cNvPr>
              <p:cNvSpPr/>
              <p:nvPr/>
            </p:nvSpPr>
            <p:spPr>
              <a:xfrm>
                <a:off x="5534025" y="4114800"/>
                <a:ext cx="504825" cy="509588"/>
              </a:xfrm>
              <a:prstGeom prst="ellipse">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8" name="Picture 8" descr="Image result for AZURE IOT">
                <a:extLst>
                  <a:ext uri="{FF2B5EF4-FFF2-40B4-BE49-F238E27FC236}">
                    <a16:creationId xmlns:a16="http://schemas.microsoft.com/office/drawing/2014/main" id="{53D99B28-64E7-47AF-B8C8-118F5FE656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2" name="Group 271">
            <a:extLst>
              <a:ext uri="{FF2B5EF4-FFF2-40B4-BE49-F238E27FC236}">
                <a16:creationId xmlns:a16="http://schemas.microsoft.com/office/drawing/2014/main" id="{8BDB20CA-A5AB-42F6-ABD0-D594C7F5CD1C}"/>
              </a:ext>
            </a:extLst>
          </p:cNvPr>
          <p:cNvGrpSpPr/>
          <p:nvPr/>
        </p:nvGrpSpPr>
        <p:grpSpPr>
          <a:xfrm>
            <a:off x="7692248" y="1770221"/>
            <a:ext cx="2339975" cy="2278320"/>
            <a:chOff x="8231837" y="1942407"/>
            <a:chExt cx="2339975" cy="2278320"/>
          </a:xfrm>
        </p:grpSpPr>
        <p:sp>
          <p:nvSpPr>
            <p:cNvPr id="269" name="Rectangle 268">
              <a:extLst>
                <a:ext uri="{FF2B5EF4-FFF2-40B4-BE49-F238E27FC236}">
                  <a16:creationId xmlns:a16="http://schemas.microsoft.com/office/drawing/2014/main" id="{D806B3A5-E322-4674-A9F3-FD513960D2AE}"/>
                </a:ext>
              </a:extLst>
            </p:cNvPr>
            <p:cNvSpPr/>
            <p:nvPr/>
          </p:nvSpPr>
          <p:spPr>
            <a:xfrm>
              <a:off x="8231837" y="1942407"/>
              <a:ext cx="2339975" cy="227832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sv-SE" dirty="0">
                  <a:solidFill>
                    <a:schemeClr val="bg1"/>
                  </a:solidFill>
                  <a:latin typeface="Segoe UI Light" panose="020B0502040204020203" pitchFamily="34" charset="0"/>
                  <a:cs typeface="Segoe UI Light" panose="020B0502040204020203" pitchFamily="34" charset="0"/>
                </a:rPr>
                <a:t>Sim </a:t>
              </a:r>
              <a:r>
                <a:rPr lang="sv-SE" dirty="0" err="1">
                  <a:solidFill>
                    <a:schemeClr val="bg1"/>
                  </a:solidFill>
                  <a:latin typeface="Segoe UI Light" panose="020B0502040204020203" pitchFamily="34" charset="0"/>
                  <a:cs typeface="Segoe UI Light" panose="020B0502040204020203" pitchFamily="34" charset="0"/>
                </a:rPr>
                <a:t>card</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mgmt</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70" name="Picture 269">
              <a:extLst>
                <a:ext uri="{FF2B5EF4-FFF2-40B4-BE49-F238E27FC236}">
                  <a16:creationId xmlns:a16="http://schemas.microsoft.com/office/drawing/2014/main" id="{99613FC0-8A9B-464A-94B4-3D9B11DBB791}"/>
                </a:ext>
              </a:extLst>
            </p:cNvPr>
            <p:cNvPicPr>
              <a:picLocks noChangeAspect="1"/>
            </p:cNvPicPr>
            <p:nvPr/>
          </p:nvPicPr>
          <p:blipFill>
            <a:blip r:embed="rId16"/>
            <a:stretch>
              <a:fillRect/>
            </a:stretch>
          </p:blipFill>
          <p:spPr>
            <a:xfrm>
              <a:off x="8429156" y="2819421"/>
              <a:ext cx="1945336" cy="457154"/>
            </a:xfrm>
            <a:prstGeom prst="rect">
              <a:avLst/>
            </a:prstGeom>
          </p:spPr>
        </p:pic>
      </p:grpSp>
      <p:sp>
        <p:nvSpPr>
          <p:cNvPr id="273" name="Rectangle 272">
            <a:extLst>
              <a:ext uri="{FF2B5EF4-FFF2-40B4-BE49-F238E27FC236}">
                <a16:creationId xmlns:a16="http://schemas.microsoft.com/office/drawing/2014/main" id="{019B1F82-AA98-4A7A-BA52-2A93F4D59750}"/>
              </a:ext>
            </a:extLst>
          </p:cNvPr>
          <p:cNvSpPr/>
          <p:nvPr/>
        </p:nvSpPr>
        <p:spPr>
          <a:xfrm>
            <a:off x="842610" y="1562100"/>
            <a:ext cx="9630146" cy="27376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8" descr="Bildresultat för microsoft cloud one drive">
            <a:extLst>
              <a:ext uri="{FF2B5EF4-FFF2-40B4-BE49-F238E27FC236}">
                <a16:creationId xmlns:a16="http://schemas.microsoft.com/office/drawing/2014/main" id="{68FBA8E8-72DE-4B0F-804C-3D45770A9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32223" y="490746"/>
            <a:ext cx="1585913" cy="1585912"/>
          </a:xfrm>
          <a:prstGeom prst="rect">
            <a:avLst/>
          </a:prstGeom>
          <a:noFill/>
          <a:extLst>
            <a:ext uri="{909E8E84-426E-40DD-AFC4-6F175D3DCCD1}">
              <a14:hiddenFill xmlns:a14="http://schemas.microsoft.com/office/drawing/2010/main">
                <a:solidFill>
                  <a:srgbClr val="FFFFFF"/>
                </a:solidFill>
              </a14:hiddenFill>
            </a:ext>
          </a:extLst>
        </p:spPr>
      </p:pic>
      <p:cxnSp>
        <p:nvCxnSpPr>
          <p:cNvPr id="275" name="Connector: Elbow 274">
            <a:extLst>
              <a:ext uri="{FF2B5EF4-FFF2-40B4-BE49-F238E27FC236}">
                <a16:creationId xmlns:a16="http://schemas.microsoft.com/office/drawing/2014/main" id="{1858AFCF-3D6D-40C9-A4EA-6EE2058AE1E6}"/>
              </a:ext>
            </a:extLst>
          </p:cNvPr>
          <p:cNvCxnSpPr>
            <a:stCxn id="65" idx="3"/>
            <a:endCxn id="269" idx="2"/>
          </p:cNvCxnSpPr>
          <p:nvPr/>
        </p:nvCxnSpPr>
        <p:spPr>
          <a:xfrm flipV="1">
            <a:off x="6388367" y="4048541"/>
            <a:ext cx="2473869"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E649AC76-FDC4-46B3-8B30-D683EF42CFB9}"/>
              </a:ext>
            </a:extLst>
          </p:cNvPr>
          <p:cNvCxnSpPr>
            <a:stCxn id="65" idx="1"/>
            <a:endCxn id="100" idx="2"/>
          </p:cNvCxnSpPr>
          <p:nvPr/>
        </p:nvCxnSpPr>
        <p:spPr>
          <a:xfrm rot="10800000">
            <a:off x="2544616" y="4048541"/>
            <a:ext cx="2649416" cy="172521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CDD3DD8-2928-4568-AFB2-0584DA5B175B}"/>
              </a:ext>
            </a:extLst>
          </p:cNvPr>
          <p:cNvCxnSpPr>
            <a:stCxn id="65" idx="0"/>
            <a:endCxn id="10" idx="2"/>
          </p:cNvCxnSpPr>
          <p:nvPr/>
        </p:nvCxnSpPr>
        <p:spPr>
          <a:xfrm flipH="1" flipV="1">
            <a:off x="5785521" y="4048541"/>
            <a:ext cx="5679" cy="11821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C2639AA1-0896-4214-8A2D-1BDBC648118F}"/>
              </a:ext>
            </a:extLst>
          </p:cNvPr>
          <p:cNvCxnSpPr>
            <a:stCxn id="269" idx="1"/>
            <a:endCxn id="10" idx="3"/>
          </p:cNvCxnSpPr>
          <p:nvPr/>
        </p:nvCxnSpPr>
        <p:spPr>
          <a:xfrm flipH="1">
            <a:off x="6955508" y="2909381"/>
            <a:ext cx="736740" cy="0"/>
          </a:xfrm>
          <a:prstGeom prst="straightConnector1">
            <a:avLst/>
          </a:prstGeom>
          <a:ln>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F8271ACB-5E3B-41BE-9297-56506E6BCACB}"/>
              </a:ext>
            </a:extLst>
          </p:cNvPr>
          <p:cNvCxnSpPr>
            <a:stCxn id="10" idx="1"/>
            <a:endCxn id="100" idx="3"/>
          </p:cNvCxnSpPr>
          <p:nvPr/>
        </p:nvCxnSpPr>
        <p:spPr>
          <a:xfrm flipH="1">
            <a:off x="3714603" y="2909381"/>
            <a:ext cx="90093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8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Axians IoT Nordic’s </a:t>
            </a:r>
          </a:p>
          <a:p>
            <a:pPr lvl="0">
              <a:defRPr/>
            </a:pPr>
            <a:r>
              <a:rPr lang="en-US" sz="6200" b="0" dirty="0">
                <a:solidFill>
                  <a:schemeClr val="bg1"/>
                </a:solidFill>
                <a:latin typeface="Segoe UI Light" panose="020B0502040204020203" pitchFamily="34" charset="0"/>
                <a:cs typeface="Segoe UI Light" panose="020B0502040204020203" pitchFamily="34" charset="0"/>
              </a:rPr>
              <a:t>take on IoT </a:t>
            </a:r>
          </a:p>
        </p:txBody>
      </p:sp>
    </p:spTree>
    <p:extLst>
      <p:ext uri="{BB962C8B-B14F-4D97-AF65-F5344CB8AC3E}">
        <p14:creationId xmlns:p14="http://schemas.microsoft.com/office/powerpoint/2010/main" val="122061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ubrik 1"/>
          <p:cNvSpPr txBox="1">
            <a:spLocks/>
          </p:cNvSpPr>
          <p:nvPr/>
        </p:nvSpPr>
        <p:spPr>
          <a:xfrm>
            <a:off x="363166" y="366185"/>
            <a:ext cx="11465668" cy="6055880"/>
          </a:xfrm>
          <a:prstGeom prst="rect">
            <a:avLst/>
          </a:prstGeom>
        </p:spPr>
        <p:txBody>
          <a:bodyPr vert="horz" lIns="121920" tIns="60960" rIns="121920" bIns="60960" rtlCol="0" anchor="ctr">
            <a:normAutofit fontScale="975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lvl="0">
              <a:defRPr/>
            </a:pPr>
            <a:r>
              <a:rPr lang="en-US" sz="6200" b="0" dirty="0">
                <a:solidFill>
                  <a:schemeClr val="bg1"/>
                </a:solidFill>
                <a:latin typeface="Segoe UI Light" panose="020B0502040204020203" pitchFamily="34" charset="0"/>
                <a:cs typeface="Segoe UI Light" panose="020B0502040204020203" pitchFamily="34" charset="0"/>
              </a:rPr>
              <a:t>Customer Response</a:t>
            </a:r>
          </a:p>
        </p:txBody>
      </p:sp>
    </p:spTree>
    <p:extLst>
      <p:ext uri="{BB962C8B-B14F-4D97-AF65-F5344CB8AC3E}">
        <p14:creationId xmlns:p14="http://schemas.microsoft.com/office/powerpoint/2010/main" val="147241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5927CB-1ED5-42CC-B102-10D093746394}"/>
              </a:ext>
            </a:extLst>
          </p:cNvPr>
          <p:cNvSpPr>
            <a:spLocks noGrp="1"/>
          </p:cNvSpPr>
          <p:nvPr>
            <p:ph type="title"/>
          </p:nvPr>
        </p:nvSpPr>
        <p:spPr>
          <a:xfrm>
            <a:off x="582148" y="767819"/>
            <a:ext cx="11294896" cy="738664"/>
          </a:xfrm>
        </p:spPr>
        <p:txBody>
          <a:bodyPr/>
          <a:lstStyle/>
          <a:p>
            <a:r>
              <a:rPr lang="en-US" sz="4000" dirty="0"/>
              <a:t>DES Business Platform</a:t>
            </a:r>
            <a:endParaRPr lang="sv-SE" sz="4000" dirty="0"/>
          </a:p>
        </p:txBody>
      </p:sp>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6A331B-8401-4629-8A44-4A5DE9BCC88A}"/>
              </a:ext>
            </a:extLst>
          </p:cNvPr>
          <p:cNvGrpSpPr/>
          <p:nvPr/>
        </p:nvGrpSpPr>
        <p:grpSpPr>
          <a:xfrm>
            <a:off x="0" y="2212181"/>
            <a:ext cx="12192000" cy="2433637"/>
            <a:chOff x="0" y="2212181"/>
            <a:chExt cx="12192000" cy="2433637"/>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212181"/>
              <a:ext cx="12192000" cy="24336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2690981"/>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21331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1.48148E-6 L 0 -0.32246 " pathEditMode="relative" rAng="0" ptsTypes="AA">
                                      <p:cBhvr>
                                        <p:cTn id="9" dur="1000" fill="hold"/>
                                        <p:tgtEl>
                                          <p:spTgt spid="6"/>
                                        </p:tgtEl>
                                        <p:attrNameLst>
                                          <p:attrName>ppt_x</p:attrName>
                                          <p:attrName>ppt_y</p:attrName>
                                        </p:attrNameLst>
                                      </p:cBhvr>
                                      <p:rCtr x="0" y="-1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863363"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4099" name="Group 4098">
            <a:extLst>
              <a:ext uri="{FF2B5EF4-FFF2-40B4-BE49-F238E27FC236}">
                <a16:creationId xmlns:a16="http://schemas.microsoft.com/office/drawing/2014/main" id="{9C85A9A1-6CD2-43BA-8D23-247B70045BB6}"/>
              </a:ext>
            </a:extLst>
          </p:cNvPr>
          <p:cNvGrpSpPr/>
          <p:nvPr/>
        </p:nvGrpSpPr>
        <p:grpSpPr>
          <a:xfrm>
            <a:off x="1386503" y="2787914"/>
            <a:ext cx="9178604" cy="3653973"/>
            <a:chOff x="1386503" y="2787914"/>
            <a:chExt cx="9178604" cy="3653973"/>
          </a:xfrm>
        </p:grpSpPr>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grpSp>
          <p:nvGrpSpPr>
            <p:cNvPr id="70" name="Group 69">
              <a:extLst>
                <a:ext uri="{FF2B5EF4-FFF2-40B4-BE49-F238E27FC236}">
                  <a16:creationId xmlns:a16="http://schemas.microsoft.com/office/drawing/2014/main" id="{64832B34-F69F-4F14-B56F-1C69CF0CE168}"/>
                </a:ext>
              </a:extLst>
            </p:cNvPr>
            <p:cNvGrpSpPr/>
            <p:nvPr/>
          </p:nvGrpSpPr>
          <p:grpSpPr>
            <a:xfrm>
              <a:off x="7157018" y="5622768"/>
              <a:ext cx="1652356" cy="773253"/>
              <a:chOff x="5887432" y="1455632"/>
              <a:chExt cx="2096198" cy="980958"/>
            </a:xfrm>
          </p:grpSpPr>
          <p:grpSp>
            <p:nvGrpSpPr>
              <p:cNvPr id="71" name="Group 70">
                <a:extLst>
                  <a:ext uri="{FF2B5EF4-FFF2-40B4-BE49-F238E27FC236}">
                    <a16:creationId xmlns:a16="http://schemas.microsoft.com/office/drawing/2014/main" id="{9BD34893-C7A9-4134-ABAE-93861DDDE42E}"/>
                  </a:ext>
                </a:extLst>
              </p:cNvPr>
              <p:cNvGrpSpPr/>
              <p:nvPr/>
            </p:nvGrpSpPr>
            <p:grpSpPr>
              <a:xfrm>
                <a:off x="5887432" y="1455632"/>
                <a:ext cx="2096198" cy="980958"/>
                <a:chOff x="5887432" y="1455632"/>
                <a:chExt cx="2096198" cy="980958"/>
              </a:xfrm>
            </p:grpSpPr>
            <p:sp>
              <p:nvSpPr>
                <p:cNvPr id="73" name="Field gateway">
                  <a:extLst>
                    <a:ext uri="{FF2B5EF4-FFF2-40B4-BE49-F238E27FC236}">
                      <a16:creationId xmlns:a16="http://schemas.microsoft.com/office/drawing/2014/main" id="{717A5633-4871-4B6A-A11E-61D9A7842AF9}"/>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4" name="Picture 73">
                  <a:extLst>
                    <a:ext uri="{FF2B5EF4-FFF2-40B4-BE49-F238E27FC236}">
                      <a16:creationId xmlns:a16="http://schemas.microsoft.com/office/drawing/2014/main" id="{59EC4476-5D38-47FD-AB44-CBC658D884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2" name="TextBox 71">
                <a:extLst>
                  <a:ext uri="{FF2B5EF4-FFF2-40B4-BE49-F238E27FC236}">
                    <a16:creationId xmlns:a16="http://schemas.microsoft.com/office/drawing/2014/main" id="{A34FB11E-832C-415E-AD62-7E53B4D56BD8}"/>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5" name="Straight Arrow Connector 74">
              <a:extLst>
                <a:ext uri="{FF2B5EF4-FFF2-40B4-BE49-F238E27FC236}">
                  <a16:creationId xmlns:a16="http://schemas.microsoft.com/office/drawing/2014/main" id="{EB0D618D-AE3D-474E-91FF-C1F31B817136}"/>
                </a:ext>
              </a:extLst>
            </p:cNvPr>
            <p:cNvCxnSpPr>
              <a:cxnSpLocks/>
              <a:stCxn id="73"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97" name="Connector: Elbow 4096">
              <a:extLst>
                <a:ext uri="{FF2B5EF4-FFF2-40B4-BE49-F238E27FC236}">
                  <a16:creationId xmlns:a16="http://schemas.microsoft.com/office/drawing/2014/main" id="{C337B5B9-F6B7-4C42-97C1-CDC2C6E4F9D5}"/>
                </a:ext>
              </a:extLst>
            </p:cNvPr>
            <p:cNvCxnSpPr>
              <a:stCxn id="73" idx="2"/>
              <a:endCxn id="62"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Freeform: Shape 3">
            <a:extLst>
              <a:ext uri="{FF2B5EF4-FFF2-40B4-BE49-F238E27FC236}">
                <a16:creationId xmlns:a16="http://schemas.microsoft.com/office/drawing/2014/main" id="{A29772D7-83F0-41B0-8FD9-0285342855B4}"/>
              </a:ext>
            </a:extLst>
          </p:cNvPr>
          <p:cNvSpPr/>
          <p:nvPr/>
        </p:nvSpPr>
        <p:spPr bwMode="auto">
          <a:xfrm>
            <a:off x="3248674" y="2658007"/>
            <a:ext cx="5776054" cy="4100602"/>
          </a:xfrm>
          <a:custGeom>
            <a:avLst/>
            <a:gdLst>
              <a:gd name="connsiteX0" fmla="*/ 1823120 w 5776054"/>
              <a:gd name="connsiteY0" fmla="*/ 0 h 4100602"/>
              <a:gd name="connsiteX1" fmla="*/ 1806082 w 5776054"/>
              <a:gd name="connsiteY1" fmla="*/ 2277481 h 4100602"/>
              <a:gd name="connsiteX2" fmla="*/ 17038 w 5776054"/>
              <a:gd name="connsiteY2" fmla="*/ 2288840 h 4100602"/>
              <a:gd name="connsiteX3" fmla="*/ 0 w 5776054"/>
              <a:gd name="connsiteY3" fmla="*/ 4100602 h 4100602"/>
              <a:gd name="connsiteX4" fmla="*/ 5770375 w 5776054"/>
              <a:gd name="connsiteY4" fmla="*/ 4100602 h 4100602"/>
              <a:gd name="connsiteX5" fmla="*/ 5776054 w 5776054"/>
              <a:gd name="connsiteY5" fmla="*/ 2845432 h 4100602"/>
              <a:gd name="connsiteX6" fmla="*/ 3822305 w 5776054"/>
              <a:gd name="connsiteY6" fmla="*/ 2845432 h 4100602"/>
              <a:gd name="connsiteX7" fmla="*/ 3810946 w 5776054"/>
              <a:gd name="connsiteY7" fmla="*/ 17039 h 4100602"/>
              <a:gd name="connsiteX8" fmla="*/ 1823120 w 5776054"/>
              <a:gd name="connsiteY8" fmla="*/ 0 h 410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054" h="4100602">
                <a:moveTo>
                  <a:pt x="1823120" y="0"/>
                </a:moveTo>
                <a:lnTo>
                  <a:pt x="1806082" y="2277481"/>
                </a:lnTo>
                <a:lnTo>
                  <a:pt x="17038" y="2288840"/>
                </a:lnTo>
                <a:lnTo>
                  <a:pt x="0" y="4100602"/>
                </a:lnTo>
                <a:lnTo>
                  <a:pt x="5770375" y="4100602"/>
                </a:lnTo>
                <a:lnTo>
                  <a:pt x="5776054" y="2845432"/>
                </a:lnTo>
                <a:lnTo>
                  <a:pt x="3822305" y="2845432"/>
                </a:lnTo>
                <a:cubicBezTo>
                  <a:pt x="3818519" y="1902634"/>
                  <a:pt x="3814732" y="959837"/>
                  <a:pt x="3810946" y="17039"/>
                </a:cubicBezTo>
                <a:lnTo>
                  <a:pt x="1823120" y="0"/>
                </a:lnTo>
                <a:close/>
              </a:path>
            </a:pathLst>
          </a:custGeom>
          <a:noFill/>
          <a:ln w="28575">
            <a:solidFill>
              <a:srgbClr val="FF00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spTree>
    <p:extLst>
      <p:ext uri="{BB962C8B-B14F-4D97-AF65-F5344CB8AC3E}">
        <p14:creationId xmlns:p14="http://schemas.microsoft.com/office/powerpoint/2010/main" val="3920410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vattenfall.se/globalassets/foretag/inhouse/hero_inhouse.jpg">
            <a:extLst>
              <a:ext uri="{FF2B5EF4-FFF2-40B4-BE49-F238E27FC236}">
                <a16:creationId xmlns:a16="http://schemas.microsoft.com/office/drawing/2014/main" id="{81FF1CA0-FB7D-42F2-B7FD-9A6DE0D46D9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2000" cy="243363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vattenfall logo">
            <a:extLst>
              <a:ext uri="{FF2B5EF4-FFF2-40B4-BE49-F238E27FC236}">
                <a16:creationId xmlns:a16="http://schemas.microsoft.com/office/drawing/2014/main" id="{CE47A656-0301-47BF-AFA3-8265F8EF2A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6875" y="6063266"/>
            <a:ext cx="1062989" cy="2293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732FA99-C32C-4EAD-80F7-1523FB5E5674}"/>
              </a:ext>
            </a:extLst>
          </p:cNvPr>
          <p:cNvGrpSpPr/>
          <p:nvPr/>
        </p:nvGrpSpPr>
        <p:grpSpPr>
          <a:xfrm>
            <a:off x="1026904" y="478800"/>
            <a:ext cx="5202692" cy="1594483"/>
            <a:chOff x="1080654" y="4306025"/>
            <a:chExt cx="5202692" cy="1594483"/>
          </a:xfrm>
        </p:grpSpPr>
        <p:pic>
          <p:nvPicPr>
            <p:cNvPr id="2" name="Picture 1">
              <a:extLst>
                <a:ext uri="{FF2B5EF4-FFF2-40B4-BE49-F238E27FC236}">
                  <a16:creationId xmlns:a16="http://schemas.microsoft.com/office/drawing/2014/main" id="{A74F3530-12BF-4D24-9BA4-EF275087D90B}"/>
                </a:ext>
              </a:extLst>
            </p:cNvPr>
            <p:cNvPicPr>
              <a:picLocks noChangeAspect="1"/>
            </p:cNvPicPr>
            <p:nvPr/>
          </p:nvPicPr>
          <p:blipFill>
            <a:blip r:embed="rId5"/>
            <a:stretch>
              <a:fillRect/>
            </a:stretch>
          </p:blipFill>
          <p:spPr>
            <a:xfrm>
              <a:off x="1232809" y="4306025"/>
              <a:ext cx="4863191" cy="890712"/>
            </a:xfrm>
            <a:prstGeom prst="rect">
              <a:avLst/>
            </a:prstGeom>
          </p:spPr>
        </p:pic>
        <p:sp>
          <p:nvSpPr>
            <p:cNvPr id="3" name="TextBox 2">
              <a:extLst>
                <a:ext uri="{FF2B5EF4-FFF2-40B4-BE49-F238E27FC236}">
                  <a16:creationId xmlns:a16="http://schemas.microsoft.com/office/drawing/2014/main" id="{F9E26528-C37F-4E1B-88FA-E6FE71390ED2}"/>
                </a:ext>
              </a:extLst>
            </p:cNvPr>
            <p:cNvSpPr txBox="1"/>
            <p:nvPr/>
          </p:nvSpPr>
          <p:spPr>
            <a:xfrm>
              <a:off x="1080654" y="5272644"/>
              <a:ext cx="1082861"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HEAT</a:t>
              </a:r>
              <a:endParaRPr lang="en-US" sz="24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1ADF643F-B22F-4FBE-B4A8-14BB879A97ED}"/>
                </a:ext>
              </a:extLst>
            </p:cNvPr>
            <p:cNvSpPr txBox="1"/>
            <p:nvPr/>
          </p:nvSpPr>
          <p:spPr>
            <a:xfrm>
              <a:off x="3539091" y="5272644"/>
              <a:ext cx="1523943"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CHARGE</a:t>
              </a: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906BAAC8-0F4B-45CB-A6EA-92CBCED1F5CE}"/>
                </a:ext>
              </a:extLst>
            </p:cNvPr>
            <p:cNvSpPr txBox="1"/>
            <p:nvPr/>
          </p:nvSpPr>
          <p:spPr>
            <a:xfrm>
              <a:off x="4937721" y="5272644"/>
              <a:ext cx="1345625"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SMART</a:t>
              </a: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1B0DA45A-EA88-425F-A08C-90B7CD588BAB}"/>
                </a:ext>
              </a:extLst>
            </p:cNvPr>
            <p:cNvSpPr txBox="1"/>
            <p:nvPr/>
          </p:nvSpPr>
          <p:spPr>
            <a:xfrm>
              <a:off x="2244924" y="5272644"/>
              <a:ext cx="1401666" cy="627864"/>
            </a:xfrm>
            <a:prstGeom prst="rect">
              <a:avLst/>
            </a:prstGeom>
            <a:noFill/>
          </p:spPr>
          <p:txBody>
            <a:bodyPr wrap="none" lIns="182880" tIns="146304" rIns="182880" bIns="146304" rtlCol="0">
              <a:spAutoFit/>
            </a:bodyPr>
            <a:lstStyle/>
            <a:p>
              <a:pPr>
                <a:lnSpc>
                  <a:spcPct val="90000"/>
                </a:lnSpc>
                <a:spcAft>
                  <a:spcPts val="600"/>
                </a:spcAft>
              </a:pPr>
              <a:r>
                <a:rPr lang="sv-SE" sz="2400" dirty="0">
                  <a:gradFill>
                    <a:gsLst>
                      <a:gs pos="2917">
                        <a:schemeClr val="tx1"/>
                      </a:gs>
                      <a:gs pos="30000">
                        <a:schemeClr val="tx1"/>
                      </a:gs>
                    </a:gsLst>
                    <a:lin ang="5400000" scaled="0"/>
                  </a:gradFill>
                </a:rPr>
                <a:t>POWER</a:t>
              </a:r>
              <a:endParaRPr lang="en-US" sz="2400" dirty="0" err="1">
                <a:gradFill>
                  <a:gsLst>
                    <a:gs pos="2917">
                      <a:schemeClr val="tx1"/>
                    </a:gs>
                    <a:gs pos="30000">
                      <a:schemeClr val="tx1"/>
                    </a:gs>
                  </a:gsLst>
                  <a:lin ang="5400000" scaled="0"/>
                </a:gradFill>
              </a:endParaRPr>
            </a:p>
          </p:txBody>
        </p:sp>
      </p:grpSp>
      <p:sp>
        <p:nvSpPr>
          <p:cNvPr id="8" name="Rectangle 7">
            <a:extLst>
              <a:ext uri="{FF2B5EF4-FFF2-40B4-BE49-F238E27FC236}">
                <a16:creationId xmlns:a16="http://schemas.microsoft.com/office/drawing/2014/main" id="{05467FDE-5A00-44FD-B580-24F89F21BECF}"/>
              </a:ext>
            </a:extLst>
          </p:cNvPr>
          <p:cNvSpPr/>
          <p:nvPr/>
        </p:nvSpPr>
        <p:spPr bwMode="auto">
          <a:xfrm>
            <a:off x="2169657" y="354277"/>
            <a:ext cx="1401666" cy="1701330"/>
          </a:xfrm>
          <a:prstGeom prst="rect">
            <a:avLst/>
          </a:prstGeom>
          <a:noFill/>
          <a:ln w="38100">
            <a:solidFill>
              <a:srgbClr val="F7880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17">
                    <a:schemeClr val="accent6"/>
                  </a:gs>
                  <a:gs pos="100000">
                    <a:schemeClr val="accent6"/>
                  </a:gs>
                </a:gsLst>
                <a:lin ang="5400000" scaled="0"/>
              </a:gradFill>
            </a:endParaRPr>
          </a:p>
        </p:txBody>
      </p:sp>
      <p:grpSp>
        <p:nvGrpSpPr>
          <p:cNvPr id="15" name="Group 14">
            <a:extLst>
              <a:ext uri="{FF2B5EF4-FFF2-40B4-BE49-F238E27FC236}">
                <a16:creationId xmlns:a16="http://schemas.microsoft.com/office/drawing/2014/main" id="{F7E3C588-C330-4970-8BDF-53D03D9BCCB6}"/>
              </a:ext>
            </a:extLst>
          </p:cNvPr>
          <p:cNvGrpSpPr/>
          <p:nvPr/>
        </p:nvGrpSpPr>
        <p:grpSpPr>
          <a:xfrm>
            <a:off x="3532867" y="2814881"/>
            <a:ext cx="1170460" cy="358701"/>
            <a:chOff x="2945809" y="1700697"/>
            <a:chExt cx="1477904" cy="452921"/>
          </a:xfrm>
        </p:grpSpPr>
        <p:sp>
          <p:nvSpPr>
            <p:cNvPr id="67" name="Field gateway">
              <a:extLst>
                <a:ext uri="{FF2B5EF4-FFF2-40B4-BE49-F238E27FC236}">
                  <a16:creationId xmlns:a16="http://schemas.microsoft.com/office/drawing/2014/main" id="{9EA3808E-05F7-4253-B948-8C4732EB6E59}"/>
                </a:ext>
              </a:extLst>
            </p:cNvPr>
            <p:cNvSpPr/>
            <p:nvPr/>
          </p:nvSpPr>
          <p:spPr>
            <a:xfrm>
              <a:off x="2945809" y="1718299"/>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8" name="TextBox 67">
              <a:extLst>
                <a:ext uri="{FF2B5EF4-FFF2-40B4-BE49-F238E27FC236}">
                  <a16:creationId xmlns:a16="http://schemas.microsoft.com/office/drawing/2014/main" id="{ED8D04DE-CD1B-44E2-BF4E-BEE5AF821FD3}"/>
                </a:ext>
              </a:extLst>
            </p:cNvPr>
            <p:cNvSpPr txBox="1"/>
            <p:nvPr/>
          </p:nvSpPr>
          <p:spPr>
            <a:xfrm>
              <a:off x="3169705" y="1700697"/>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69" name="Picture 68">
              <a:extLst>
                <a:ext uri="{FF2B5EF4-FFF2-40B4-BE49-F238E27FC236}">
                  <a16:creationId xmlns:a16="http://schemas.microsoft.com/office/drawing/2014/main" id="{DFEE613C-A526-46F8-A9E7-4F2991950918}"/>
                </a:ext>
              </a:extLst>
            </p:cNvPr>
            <p:cNvPicPr>
              <a:picLocks noChangeAspect="1"/>
            </p:cNvPicPr>
            <p:nvPr/>
          </p:nvPicPr>
          <p:blipFill>
            <a:blip r:embed="rId6"/>
            <a:stretch>
              <a:fillRect/>
            </a:stretch>
          </p:blipFill>
          <p:spPr>
            <a:xfrm>
              <a:off x="2994517" y="1781603"/>
              <a:ext cx="302960" cy="298010"/>
            </a:xfrm>
            <a:prstGeom prst="rect">
              <a:avLst/>
            </a:prstGeom>
          </p:spPr>
        </p:pic>
      </p:grpSp>
      <p:grpSp>
        <p:nvGrpSpPr>
          <p:cNvPr id="16" name="Group 15">
            <a:extLst>
              <a:ext uri="{FF2B5EF4-FFF2-40B4-BE49-F238E27FC236}">
                <a16:creationId xmlns:a16="http://schemas.microsoft.com/office/drawing/2014/main" id="{73A026AA-0D9E-4604-B4E7-088BFF520DF0}"/>
              </a:ext>
            </a:extLst>
          </p:cNvPr>
          <p:cNvGrpSpPr/>
          <p:nvPr/>
        </p:nvGrpSpPr>
        <p:grpSpPr>
          <a:xfrm>
            <a:off x="3543522" y="4005929"/>
            <a:ext cx="1164425" cy="346632"/>
            <a:chOff x="1341981" y="4494764"/>
            <a:chExt cx="1470284" cy="437681"/>
          </a:xfrm>
        </p:grpSpPr>
        <p:sp>
          <p:nvSpPr>
            <p:cNvPr id="64" name="Field gateway">
              <a:extLst>
                <a:ext uri="{FF2B5EF4-FFF2-40B4-BE49-F238E27FC236}">
                  <a16:creationId xmlns:a16="http://schemas.microsoft.com/office/drawing/2014/main" id="{7848ADE9-9AC9-4E6D-820B-7B167A67AEA5}"/>
                </a:ext>
              </a:extLst>
            </p:cNvPr>
            <p:cNvSpPr/>
            <p:nvPr/>
          </p:nvSpPr>
          <p:spPr>
            <a:xfrm>
              <a:off x="1341981" y="4497126"/>
              <a:ext cx="1351499" cy="435319"/>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65" name="TextBox 64">
              <a:extLst>
                <a:ext uri="{FF2B5EF4-FFF2-40B4-BE49-F238E27FC236}">
                  <a16:creationId xmlns:a16="http://schemas.microsoft.com/office/drawing/2014/main" id="{10023E3E-196E-4F46-8811-3F289D5011FF}"/>
                </a:ext>
              </a:extLst>
            </p:cNvPr>
            <p:cNvSpPr txBox="1"/>
            <p:nvPr/>
          </p:nvSpPr>
          <p:spPr>
            <a:xfrm>
              <a:off x="1558257" y="4494764"/>
              <a:ext cx="1254008"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66" name="Picture 65">
              <a:extLst>
                <a:ext uri="{FF2B5EF4-FFF2-40B4-BE49-F238E27FC236}">
                  <a16:creationId xmlns:a16="http://schemas.microsoft.com/office/drawing/2014/main" id="{F4A81649-DF86-46C1-AEA1-BAB67CCF9FE4}"/>
                </a:ext>
              </a:extLst>
            </p:cNvPr>
            <p:cNvPicPr>
              <a:picLocks noChangeAspect="1"/>
            </p:cNvPicPr>
            <p:nvPr/>
          </p:nvPicPr>
          <p:blipFill>
            <a:blip r:embed="rId6"/>
            <a:stretch>
              <a:fillRect/>
            </a:stretch>
          </p:blipFill>
          <p:spPr>
            <a:xfrm>
              <a:off x="1383069" y="4575670"/>
              <a:ext cx="302960" cy="298010"/>
            </a:xfrm>
            <a:prstGeom prst="rect">
              <a:avLst/>
            </a:prstGeom>
          </p:spPr>
        </p:pic>
      </p:grpSp>
      <p:sp>
        <p:nvSpPr>
          <p:cNvPr id="17" name="Field gateway">
            <a:extLst>
              <a:ext uri="{FF2B5EF4-FFF2-40B4-BE49-F238E27FC236}">
                <a16:creationId xmlns:a16="http://schemas.microsoft.com/office/drawing/2014/main" id="{875C2582-A5C0-43A3-A578-79502B377EBE}"/>
              </a:ext>
            </a:extLst>
          </p:cNvPr>
          <p:cNvSpPr/>
          <p:nvPr/>
        </p:nvSpPr>
        <p:spPr>
          <a:xfrm>
            <a:off x="1386503" y="3371961"/>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Heat pump</a:t>
            </a:r>
          </a:p>
        </p:txBody>
      </p:sp>
      <p:pic>
        <p:nvPicPr>
          <p:cNvPr id="18" name="Picture 17">
            <a:extLst>
              <a:ext uri="{FF2B5EF4-FFF2-40B4-BE49-F238E27FC236}">
                <a16:creationId xmlns:a16="http://schemas.microsoft.com/office/drawing/2014/main" id="{B7DECA9F-7493-4E06-B781-77E151B61CB8}"/>
              </a:ext>
            </a:extLst>
          </p:cNvPr>
          <p:cNvPicPr>
            <a:picLocks noChangeAspect="1"/>
          </p:cNvPicPr>
          <p:nvPr/>
        </p:nvPicPr>
        <p:blipFill>
          <a:blip r:embed="rId7"/>
          <a:stretch>
            <a:fillRect/>
          </a:stretch>
        </p:blipFill>
        <p:spPr>
          <a:xfrm>
            <a:off x="1655842" y="3750077"/>
            <a:ext cx="633656" cy="417176"/>
          </a:xfrm>
          <a:prstGeom prst="rect">
            <a:avLst/>
          </a:prstGeom>
        </p:spPr>
      </p:pic>
      <p:sp>
        <p:nvSpPr>
          <p:cNvPr id="19" name="Field gateway">
            <a:extLst>
              <a:ext uri="{FF2B5EF4-FFF2-40B4-BE49-F238E27FC236}">
                <a16:creationId xmlns:a16="http://schemas.microsoft.com/office/drawing/2014/main" id="{07270CE8-F48C-401C-8738-A9B23233B886}"/>
              </a:ext>
            </a:extLst>
          </p:cNvPr>
          <p:cNvSpPr/>
          <p:nvPr/>
        </p:nvSpPr>
        <p:spPr>
          <a:xfrm>
            <a:off x="3333072" y="2979185"/>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0" name="TextBox 19">
            <a:extLst>
              <a:ext uri="{FF2B5EF4-FFF2-40B4-BE49-F238E27FC236}">
                <a16:creationId xmlns:a16="http://schemas.microsoft.com/office/drawing/2014/main" id="{B3F10485-48A4-469E-8999-3164280D70BF}"/>
              </a:ext>
            </a:extLst>
          </p:cNvPr>
          <p:cNvSpPr txBox="1"/>
          <p:nvPr/>
        </p:nvSpPr>
        <p:spPr>
          <a:xfrm>
            <a:off x="3474405" y="2941958"/>
            <a:ext cx="1192936"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Power meter</a:t>
            </a:r>
            <a:endParaRPr lang="sv-SE" sz="900" dirty="0" err="1">
              <a:solidFill>
                <a:prstClr val="white"/>
              </a:solidFill>
              <a:latin typeface="Segoe UI Semibold" panose="020B0702040204020203" pitchFamily="34" charset="0"/>
              <a:cs typeface="Segoe UI" pitchFamily="34" charset="0"/>
            </a:endParaRPr>
          </a:p>
        </p:txBody>
      </p:sp>
      <p:pic>
        <p:nvPicPr>
          <p:cNvPr id="21" name="Picture 20">
            <a:extLst>
              <a:ext uri="{FF2B5EF4-FFF2-40B4-BE49-F238E27FC236}">
                <a16:creationId xmlns:a16="http://schemas.microsoft.com/office/drawing/2014/main" id="{78E11633-8C5B-4F26-9ACB-9B87B99DEAE3}"/>
              </a:ext>
            </a:extLst>
          </p:cNvPr>
          <p:cNvPicPr>
            <a:picLocks noChangeAspect="1"/>
          </p:cNvPicPr>
          <p:nvPr/>
        </p:nvPicPr>
        <p:blipFill>
          <a:blip r:embed="rId6"/>
          <a:stretch>
            <a:fillRect/>
          </a:stretch>
        </p:blipFill>
        <p:spPr>
          <a:xfrm>
            <a:off x="3371647" y="3029320"/>
            <a:ext cx="239936" cy="236016"/>
          </a:xfrm>
          <a:prstGeom prst="rect">
            <a:avLst/>
          </a:prstGeom>
        </p:spPr>
      </p:pic>
      <p:sp>
        <p:nvSpPr>
          <p:cNvPr id="22" name="Field gateway">
            <a:extLst>
              <a:ext uri="{FF2B5EF4-FFF2-40B4-BE49-F238E27FC236}">
                <a16:creationId xmlns:a16="http://schemas.microsoft.com/office/drawing/2014/main" id="{7232B6AC-CFA2-4B49-9089-013DC4A1C72D}"/>
              </a:ext>
            </a:extLst>
          </p:cNvPr>
          <p:cNvSpPr/>
          <p:nvPr/>
        </p:nvSpPr>
        <p:spPr>
          <a:xfrm>
            <a:off x="3333072" y="4135532"/>
            <a:ext cx="1070351" cy="34476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ctr" anchorCtr="0" forceAA="0" compatLnSpc="1">
            <a:prstTxWarp prst="textNoShape">
              <a:avLst/>
            </a:prstTxWarp>
            <a:noAutofit/>
          </a:bodyPr>
          <a:lstStyle/>
          <a:p>
            <a:pPr algn="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  </a:t>
            </a:r>
          </a:p>
        </p:txBody>
      </p:sp>
      <p:sp>
        <p:nvSpPr>
          <p:cNvPr id="23" name="TextBox 22">
            <a:extLst>
              <a:ext uri="{FF2B5EF4-FFF2-40B4-BE49-F238E27FC236}">
                <a16:creationId xmlns:a16="http://schemas.microsoft.com/office/drawing/2014/main" id="{6E856298-9D2D-4462-864D-5C41FEE0AE6B}"/>
              </a:ext>
            </a:extLst>
          </p:cNvPr>
          <p:cNvSpPr txBox="1"/>
          <p:nvPr/>
        </p:nvSpPr>
        <p:spPr>
          <a:xfrm>
            <a:off x="3468370" y="4110374"/>
            <a:ext cx="1201675"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prstClr val="white"/>
                </a:solidFill>
                <a:latin typeface="Segoe UI Semibold" panose="020B0702040204020203" pitchFamily="34" charset="0"/>
                <a:cs typeface="Segoe UI" pitchFamily="34" charset="0"/>
              </a:rPr>
              <a:t>Energy meter</a:t>
            </a:r>
            <a:endParaRPr lang="sv-SE" sz="900" dirty="0" err="1">
              <a:solidFill>
                <a:prstClr val="white"/>
              </a:solidFill>
              <a:latin typeface="Segoe UI Semibold" panose="020B0702040204020203" pitchFamily="34" charset="0"/>
              <a:cs typeface="Segoe UI" pitchFamily="34" charset="0"/>
            </a:endParaRPr>
          </a:p>
        </p:txBody>
      </p:sp>
      <p:pic>
        <p:nvPicPr>
          <p:cNvPr id="24" name="Picture 23">
            <a:extLst>
              <a:ext uri="{FF2B5EF4-FFF2-40B4-BE49-F238E27FC236}">
                <a16:creationId xmlns:a16="http://schemas.microsoft.com/office/drawing/2014/main" id="{90CA2EF3-C81E-4E65-B4FE-E517E6D3760F}"/>
              </a:ext>
            </a:extLst>
          </p:cNvPr>
          <p:cNvPicPr>
            <a:picLocks noChangeAspect="1"/>
          </p:cNvPicPr>
          <p:nvPr/>
        </p:nvPicPr>
        <p:blipFill>
          <a:blip r:embed="rId6"/>
          <a:stretch>
            <a:fillRect/>
          </a:stretch>
        </p:blipFill>
        <p:spPr>
          <a:xfrm>
            <a:off x="3365612" y="4197737"/>
            <a:ext cx="239936" cy="236016"/>
          </a:xfrm>
          <a:prstGeom prst="rect">
            <a:avLst/>
          </a:prstGeom>
        </p:spPr>
      </p:pic>
      <p:pic>
        <p:nvPicPr>
          <p:cNvPr id="25" name="Picture 24">
            <a:extLst>
              <a:ext uri="{FF2B5EF4-FFF2-40B4-BE49-F238E27FC236}">
                <a16:creationId xmlns:a16="http://schemas.microsoft.com/office/drawing/2014/main" id="{306ED2CA-8BCF-4AD0-ABBB-D9E1A7C6EE40}"/>
              </a:ext>
            </a:extLst>
          </p:cNvPr>
          <p:cNvPicPr>
            <a:picLocks noChangeAspect="1"/>
          </p:cNvPicPr>
          <p:nvPr/>
        </p:nvPicPr>
        <p:blipFill>
          <a:blip r:embed="rId8"/>
          <a:stretch>
            <a:fillRect/>
          </a:stretch>
        </p:blipFill>
        <p:spPr>
          <a:xfrm rot="5400000">
            <a:off x="2786965" y="3419946"/>
            <a:ext cx="250480" cy="246427"/>
          </a:xfrm>
          <a:prstGeom prst="rect">
            <a:avLst/>
          </a:prstGeom>
        </p:spPr>
      </p:pic>
      <p:pic>
        <p:nvPicPr>
          <p:cNvPr id="26" name="Picture 25">
            <a:extLst>
              <a:ext uri="{FF2B5EF4-FFF2-40B4-BE49-F238E27FC236}">
                <a16:creationId xmlns:a16="http://schemas.microsoft.com/office/drawing/2014/main" id="{2B6FBCEE-307A-4232-A2B1-D4A7E4FF54BE}"/>
              </a:ext>
            </a:extLst>
          </p:cNvPr>
          <p:cNvPicPr>
            <a:picLocks noChangeAspect="1"/>
          </p:cNvPicPr>
          <p:nvPr/>
        </p:nvPicPr>
        <p:blipFill>
          <a:blip r:embed="rId9"/>
          <a:stretch>
            <a:fillRect/>
          </a:stretch>
        </p:blipFill>
        <p:spPr>
          <a:xfrm rot="16200000">
            <a:off x="2481475" y="4567136"/>
            <a:ext cx="126861" cy="90789"/>
          </a:xfrm>
          <a:prstGeom prst="rect">
            <a:avLst/>
          </a:prstGeom>
        </p:spPr>
      </p:pic>
      <p:pic>
        <p:nvPicPr>
          <p:cNvPr id="27" name="Picture 26">
            <a:extLst>
              <a:ext uri="{FF2B5EF4-FFF2-40B4-BE49-F238E27FC236}">
                <a16:creationId xmlns:a16="http://schemas.microsoft.com/office/drawing/2014/main" id="{617E0296-65F2-426A-9EEA-AEB515DFEE86}"/>
              </a:ext>
            </a:extLst>
          </p:cNvPr>
          <p:cNvPicPr>
            <a:picLocks noChangeAspect="1"/>
          </p:cNvPicPr>
          <p:nvPr/>
        </p:nvPicPr>
        <p:blipFill>
          <a:blip r:embed="rId10"/>
          <a:stretch>
            <a:fillRect/>
          </a:stretch>
        </p:blipFill>
        <p:spPr>
          <a:xfrm>
            <a:off x="2920178" y="3654999"/>
            <a:ext cx="123214" cy="254083"/>
          </a:xfrm>
          <a:prstGeom prst="rect">
            <a:avLst/>
          </a:prstGeom>
        </p:spPr>
      </p:pic>
      <p:pic>
        <p:nvPicPr>
          <p:cNvPr id="28" name="Picture 27">
            <a:extLst>
              <a:ext uri="{FF2B5EF4-FFF2-40B4-BE49-F238E27FC236}">
                <a16:creationId xmlns:a16="http://schemas.microsoft.com/office/drawing/2014/main" id="{74ABD278-4248-433B-BBB6-D4ECBB7C4A1B}"/>
              </a:ext>
            </a:extLst>
          </p:cNvPr>
          <p:cNvPicPr>
            <a:picLocks noChangeAspect="1"/>
          </p:cNvPicPr>
          <p:nvPr/>
        </p:nvPicPr>
        <p:blipFill>
          <a:blip r:embed="rId11"/>
          <a:stretch>
            <a:fillRect/>
          </a:stretch>
        </p:blipFill>
        <p:spPr>
          <a:xfrm rot="16200000">
            <a:off x="2580898" y="3340525"/>
            <a:ext cx="241824" cy="202543"/>
          </a:xfrm>
          <a:prstGeom prst="rect">
            <a:avLst/>
          </a:prstGeom>
        </p:spPr>
      </p:pic>
      <p:pic>
        <p:nvPicPr>
          <p:cNvPr id="29" name="Picture 28">
            <a:extLst>
              <a:ext uri="{FF2B5EF4-FFF2-40B4-BE49-F238E27FC236}">
                <a16:creationId xmlns:a16="http://schemas.microsoft.com/office/drawing/2014/main" id="{08CAC11D-4482-4DCD-8CD0-BFE5ACC114B7}"/>
              </a:ext>
            </a:extLst>
          </p:cNvPr>
          <p:cNvPicPr>
            <a:picLocks noChangeAspect="1"/>
          </p:cNvPicPr>
          <p:nvPr/>
        </p:nvPicPr>
        <p:blipFill>
          <a:blip r:embed="rId9"/>
          <a:stretch>
            <a:fillRect/>
          </a:stretch>
        </p:blipFill>
        <p:spPr>
          <a:xfrm rot="16200000">
            <a:off x="2491623" y="3433442"/>
            <a:ext cx="126861" cy="90789"/>
          </a:xfrm>
          <a:prstGeom prst="rect">
            <a:avLst/>
          </a:prstGeom>
        </p:spPr>
      </p:pic>
      <p:pic>
        <p:nvPicPr>
          <p:cNvPr id="30" name="Picture 29">
            <a:extLst>
              <a:ext uri="{FF2B5EF4-FFF2-40B4-BE49-F238E27FC236}">
                <a16:creationId xmlns:a16="http://schemas.microsoft.com/office/drawing/2014/main" id="{860154BD-08FA-44AB-B0D2-A8B2E83767AC}"/>
              </a:ext>
            </a:extLst>
          </p:cNvPr>
          <p:cNvPicPr>
            <a:picLocks noChangeAspect="1"/>
          </p:cNvPicPr>
          <p:nvPr/>
        </p:nvPicPr>
        <p:blipFill>
          <a:blip r:embed="rId8"/>
          <a:stretch>
            <a:fillRect/>
          </a:stretch>
        </p:blipFill>
        <p:spPr>
          <a:xfrm rot="10800000">
            <a:off x="2786324" y="4418167"/>
            <a:ext cx="250480" cy="246427"/>
          </a:xfrm>
          <a:prstGeom prst="rect">
            <a:avLst/>
          </a:prstGeom>
        </p:spPr>
      </p:pic>
      <p:pic>
        <p:nvPicPr>
          <p:cNvPr id="31" name="Picture 30">
            <a:extLst>
              <a:ext uri="{FF2B5EF4-FFF2-40B4-BE49-F238E27FC236}">
                <a16:creationId xmlns:a16="http://schemas.microsoft.com/office/drawing/2014/main" id="{1406C4E1-02B2-413B-94C6-3FE1D8A92D2B}"/>
              </a:ext>
            </a:extLst>
          </p:cNvPr>
          <p:cNvPicPr>
            <a:picLocks noChangeAspect="1"/>
          </p:cNvPicPr>
          <p:nvPr/>
        </p:nvPicPr>
        <p:blipFill>
          <a:blip r:embed="rId10"/>
          <a:stretch>
            <a:fillRect/>
          </a:stretch>
        </p:blipFill>
        <p:spPr>
          <a:xfrm rot="16200000">
            <a:off x="2626435" y="4499340"/>
            <a:ext cx="123214" cy="222735"/>
          </a:xfrm>
          <a:prstGeom prst="rect">
            <a:avLst/>
          </a:prstGeom>
        </p:spPr>
      </p:pic>
      <p:pic>
        <p:nvPicPr>
          <p:cNvPr id="32" name="Picture 31">
            <a:extLst>
              <a:ext uri="{FF2B5EF4-FFF2-40B4-BE49-F238E27FC236}">
                <a16:creationId xmlns:a16="http://schemas.microsoft.com/office/drawing/2014/main" id="{48EE7FD5-D959-4C35-8FD4-AC74611EBC28}"/>
              </a:ext>
            </a:extLst>
          </p:cNvPr>
          <p:cNvPicPr>
            <a:picLocks noChangeAspect="1"/>
          </p:cNvPicPr>
          <p:nvPr/>
        </p:nvPicPr>
        <p:blipFill>
          <a:blip r:embed="rId10"/>
          <a:stretch>
            <a:fillRect/>
          </a:stretch>
        </p:blipFill>
        <p:spPr>
          <a:xfrm>
            <a:off x="2920178" y="4177485"/>
            <a:ext cx="123214" cy="254083"/>
          </a:xfrm>
          <a:prstGeom prst="rect">
            <a:avLst/>
          </a:prstGeom>
        </p:spPr>
      </p:pic>
      <p:sp>
        <p:nvSpPr>
          <p:cNvPr id="33" name="TextBox 32">
            <a:extLst>
              <a:ext uri="{FF2B5EF4-FFF2-40B4-BE49-F238E27FC236}">
                <a16:creationId xmlns:a16="http://schemas.microsoft.com/office/drawing/2014/main" id="{266903A8-3F3F-4242-AD2F-710D655943FB}"/>
              </a:ext>
            </a:extLst>
          </p:cNvPr>
          <p:cNvSpPr txBox="1"/>
          <p:nvPr/>
        </p:nvSpPr>
        <p:spPr>
          <a:xfrm rot="4111510">
            <a:off x="2798079" y="3830222"/>
            <a:ext cx="419454" cy="409501"/>
          </a:xfrm>
          <a:prstGeom prst="rect">
            <a:avLst/>
          </a:prstGeom>
          <a:noFill/>
        </p:spPr>
        <p:txBody>
          <a:bodyPr wrap="none" lIns="182880" tIns="146304" rIns="182880" bIns="146304" rtlCol="0">
            <a:spAutoFit/>
          </a:bodyPr>
          <a:lstStyle/>
          <a:p>
            <a:pPr>
              <a:lnSpc>
                <a:spcPct val="90000"/>
              </a:lnSpc>
              <a:spcAft>
                <a:spcPts val="600"/>
              </a:spcAft>
            </a:pPr>
            <a:r>
              <a:rPr lang="sv-SE" sz="1600" dirty="0">
                <a:gradFill>
                  <a:gsLst>
                    <a:gs pos="2917">
                      <a:schemeClr val="tx1"/>
                    </a:gs>
                    <a:gs pos="30000">
                      <a:schemeClr val="tx1"/>
                    </a:gs>
                  </a:gsLst>
                  <a:lin ang="5400000" scaled="0"/>
                </a:gradFill>
              </a:rPr>
              <a:t>//</a:t>
            </a:r>
          </a:p>
        </p:txBody>
      </p:sp>
      <p:cxnSp>
        <p:nvCxnSpPr>
          <p:cNvPr id="34" name="Straight Connector 33">
            <a:extLst>
              <a:ext uri="{FF2B5EF4-FFF2-40B4-BE49-F238E27FC236}">
                <a16:creationId xmlns:a16="http://schemas.microsoft.com/office/drawing/2014/main" id="{060FAEA0-C529-4925-B355-D7644A4443FA}"/>
              </a:ext>
            </a:extLst>
          </p:cNvPr>
          <p:cNvCxnSpPr>
            <a:stCxn id="22" idx="1"/>
            <a:endCxn id="32" idx="3"/>
          </p:cNvCxnSpPr>
          <p:nvPr/>
        </p:nvCxnSpPr>
        <p:spPr>
          <a:xfrm flipH="1" flipV="1">
            <a:off x="3043392" y="4304527"/>
            <a:ext cx="289680" cy="338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IoT">
            <a:extLst>
              <a:ext uri="{FF2B5EF4-FFF2-40B4-BE49-F238E27FC236}">
                <a16:creationId xmlns:a16="http://schemas.microsoft.com/office/drawing/2014/main" id="{A75B0718-4239-4400-A273-28A6F01741CB}"/>
              </a:ext>
            </a:extLst>
          </p:cNvPr>
          <p:cNvSpPr/>
          <p:nvPr/>
        </p:nvSpPr>
        <p:spPr>
          <a:xfrm>
            <a:off x="5373579" y="2828821"/>
            <a:ext cx="1383798" cy="361306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fontAlgn="base">
              <a:lnSpc>
                <a:spcPct val="90000"/>
              </a:lnSpc>
              <a:spcBef>
                <a:spcPct val="0"/>
              </a:spcBef>
              <a:defRPr/>
            </a:pPr>
            <a:r>
              <a:rPr lang="en-US" sz="1200" dirty="0">
                <a:solidFill>
                  <a:prstClr val="white"/>
                </a:solidFill>
                <a:latin typeface="Segoe UI Semibold" panose="020B0702040204020203" pitchFamily="34" charset="0"/>
                <a:ea typeface="Segoe UI" pitchFamily="34" charset="0"/>
                <a:cs typeface="Segoe UI" pitchFamily="34" charset="0"/>
              </a:rPr>
              <a:t>IoT Hub</a:t>
            </a:r>
          </a:p>
        </p:txBody>
      </p:sp>
      <p:sp>
        <p:nvSpPr>
          <p:cNvPr id="36" name="Freeform 60">
            <a:extLst>
              <a:ext uri="{FF2B5EF4-FFF2-40B4-BE49-F238E27FC236}">
                <a16:creationId xmlns:a16="http://schemas.microsoft.com/office/drawing/2014/main" id="{24EE37B5-6618-4687-B059-E6CE3A913F6F}"/>
              </a:ext>
            </a:extLst>
          </p:cNvPr>
          <p:cNvSpPr>
            <a:spLocks noChangeAspect="1"/>
          </p:cNvSpPr>
          <p:nvPr/>
        </p:nvSpPr>
        <p:spPr bwMode="auto">
          <a:xfrm rot="5280000">
            <a:off x="5743149" y="4324970"/>
            <a:ext cx="644658" cy="819725"/>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gradFill>
            <a:gsLst>
              <a:gs pos="50000">
                <a:srgbClr val="5EB6DA"/>
              </a:gs>
              <a:gs pos="50000">
                <a:srgbClr val="3999C6"/>
              </a:gs>
            </a:gsLst>
            <a:lin ang="6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algn="ctr" defTabSz="914038"/>
            <a:endParaRPr lang="en-US" sz="5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5014D25E-5955-49FC-8ECA-270160231316}"/>
              </a:ext>
            </a:extLst>
          </p:cNvPr>
          <p:cNvGrpSpPr/>
          <p:nvPr/>
        </p:nvGrpSpPr>
        <p:grpSpPr>
          <a:xfrm>
            <a:off x="3496802" y="5170718"/>
            <a:ext cx="746720" cy="947184"/>
            <a:chOff x="2120696" y="4192857"/>
            <a:chExt cx="942860" cy="1195980"/>
          </a:xfrm>
        </p:grpSpPr>
        <p:sp>
          <p:nvSpPr>
            <p:cNvPr id="62" name="Field gateway">
              <a:extLst>
                <a:ext uri="{FF2B5EF4-FFF2-40B4-BE49-F238E27FC236}">
                  <a16:creationId xmlns:a16="http://schemas.microsoft.com/office/drawing/2014/main" id="{32AF3E49-B87F-4A6C-8877-7C548DC868F3}"/>
                </a:ext>
              </a:extLst>
            </p:cNvPr>
            <p:cNvSpPr/>
            <p:nvPr/>
          </p:nvSpPr>
          <p:spPr>
            <a:xfrm>
              <a:off x="2120696" y="4192857"/>
              <a:ext cx="942860" cy="1195980"/>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Field Gateway</a:t>
              </a:r>
            </a:p>
          </p:txBody>
        </p:sp>
        <p:pic>
          <p:nvPicPr>
            <p:cNvPr id="63" name="Picture 62">
              <a:extLst>
                <a:ext uri="{FF2B5EF4-FFF2-40B4-BE49-F238E27FC236}">
                  <a16:creationId xmlns:a16="http://schemas.microsoft.com/office/drawing/2014/main" id="{3832AAF8-1E78-4B90-8238-130AF4E4C3C4}"/>
                </a:ext>
              </a:extLst>
            </p:cNvPr>
            <p:cNvPicPr>
              <a:picLocks noChangeAspect="1"/>
            </p:cNvPicPr>
            <p:nvPr/>
          </p:nvPicPr>
          <p:blipFill>
            <a:blip r:embed="rId12"/>
            <a:stretch>
              <a:fillRect/>
            </a:stretch>
          </p:blipFill>
          <p:spPr>
            <a:xfrm>
              <a:off x="2226557" y="4356248"/>
              <a:ext cx="707143" cy="507536"/>
            </a:xfrm>
            <a:prstGeom prst="rect">
              <a:avLst/>
            </a:prstGeom>
          </p:spPr>
        </p:pic>
      </p:grpSp>
      <p:sp>
        <p:nvSpPr>
          <p:cNvPr id="38" name="Rectangle 37">
            <a:extLst>
              <a:ext uri="{FF2B5EF4-FFF2-40B4-BE49-F238E27FC236}">
                <a16:creationId xmlns:a16="http://schemas.microsoft.com/office/drawing/2014/main" id="{F2A494BC-9439-47A7-B238-CD8EC838E9B2}"/>
              </a:ext>
            </a:extLst>
          </p:cNvPr>
          <p:cNvSpPr/>
          <p:nvPr/>
        </p:nvSpPr>
        <p:spPr>
          <a:xfrm>
            <a:off x="7188588" y="2787914"/>
            <a:ext cx="1026506" cy="1024379"/>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Event processing</a:t>
            </a:r>
          </a:p>
        </p:txBody>
      </p:sp>
      <p:pic>
        <p:nvPicPr>
          <p:cNvPr id="39" name="Picture 38">
            <a:extLst>
              <a:ext uri="{FF2B5EF4-FFF2-40B4-BE49-F238E27FC236}">
                <a16:creationId xmlns:a16="http://schemas.microsoft.com/office/drawing/2014/main" id="{D191D4EA-FF90-437D-9442-C0D2DFF1D83E}"/>
              </a:ext>
            </a:extLst>
          </p:cNvPr>
          <p:cNvPicPr>
            <a:picLocks noChangeAspect="1"/>
          </p:cNvPicPr>
          <p:nvPr/>
        </p:nvPicPr>
        <p:blipFill>
          <a:blip r:embed="rId13"/>
          <a:stretch>
            <a:fillRect/>
          </a:stretch>
        </p:blipFill>
        <p:spPr>
          <a:xfrm>
            <a:off x="7392856" y="2945700"/>
            <a:ext cx="617969" cy="617969"/>
          </a:xfrm>
          <a:prstGeom prst="rect">
            <a:avLst/>
          </a:prstGeom>
        </p:spPr>
      </p:pic>
      <p:cxnSp>
        <p:nvCxnSpPr>
          <p:cNvPr id="40" name="Straight Arrow Connector 39">
            <a:extLst>
              <a:ext uri="{FF2B5EF4-FFF2-40B4-BE49-F238E27FC236}">
                <a16:creationId xmlns:a16="http://schemas.microsoft.com/office/drawing/2014/main" id="{A3397836-BAE2-471C-81FD-83DF6588CB26}"/>
              </a:ext>
            </a:extLst>
          </p:cNvPr>
          <p:cNvCxnSpPr>
            <a:cxnSpLocks/>
            <a:endCxn id="38" idx="1"/>
          </p:cNvCxnSpPr>
          <p:nvPr/>
        </p:nvCxnSpPr>
        <p:spPr>
          <a:xfrm>
            <a:off x="6796786" y="3300103"/>
            <a:ext cx="3918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A84647C-7735-49CF-B026-7746320FF166}"/>
              </a:ext>
            </a:extLst>
          </p:cNvPr>
          <p:cNvCxnSpPr>
            <a:cxnSpLocks/>
            <a:stCxn id="62" idx="3"/>
          </p:cNvCxnSpPr>
          <p:nvPr/>
        </p:nvCxnSpPr>
        <p:spPr>
          <a:xfrm>
            <a:off x="4243521" y="5644310"/>
            <a:ext cx="1130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5DF51755-6247-4144-ABF5-C8A314A693F5}"/>
              </a:ext>
            </a:extLst>
          </p:cNvPr>
          <p:cNvCxnSpPr>
            <a:stCxn id="17" idx="0"/>
            <a:endCxn id="19" idx="1"/>
          </p:cNvCxnSpPr>
          <p:nvPr/>
        </p:nvCxnSpPr>
        <p:spPr>
          <a:xfrm rot="5400000" flipH="1" flipV="1">
            <a:off x="2527842" y="2566731"/>
            <a:ext cx="220395" cy="13900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0158FC-188F-4215-A05A-9D23D5D85637}"/>
              </a:ext>
            </a:extLst>
          </p:cNvPr>
          <p:cNvCxnSpPr>
            <a:stCxn id="19" idx="2"/>
            <a:endCxn id="22" idx="0"/>
          </p:cNvCxnSpPr>
          <p:nvPr/>
        </p:nvCxnSpPr>
        <p:spPr>
          <a:xfrm>
            <a:off x="3868248" y="3323946"/>
            <a:ext cx="0" cy="8115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BE771B0-40AC-433D-A0FF-233A123BC7C8}"/>
              </a:ext>
            </a:extLst>
          </p:cNvPr>
          <p:cNvCxnSpPr>
            <a:cxnSpLocks/>
            <a:stCxn id="22" idx="2"/>
            <a:endCxn id="62" idx="0"/>
          </p:cNvCxnSpPr>
          <p:nvPr/>
        </p:nvCxnSpPr>
        <p:spPr>
          <a:xfrm rot="16200000" flipH="1">
            <a:off x="3523992" y="4824548"/>
            <a:ext cx="690425" cy="191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57168233-CB8F-4847-927B-8A21BE784E95}"/>
              </a:ext>
            </a:extLst>
          </p:cNvPr>
          <p:cNvGrpSpPr/>
          <p:nvPr/>
        </p:nvGrpSpPr>
        <p:grpSpPr>
          <a:xfrm>
            <a:off x="7188588" y="4096264"/>
            <a:ext cx="1027977" cy="1024146"/>
            <a:chOff x="7631863" y="3437734"/>
            <a:chExt cx="1297995" cy="1293158"/>
          </a:xfrm>
        </p:grpSpPr>
        <p:sp>
          <p:nvSpPr>
            <p:cNvPr id="60" name="Field gateway">
              <a:extLst>
                <a:ext uri="{FF2B5EF4-FFF2-40B4-BE49-F238E27FC236}">
                  <a16:creationId xmlns:a16="http://schemas.microsoft.com/office/drawing/2014/main" id="{3313335B-BD20-450A-BCF8-8ABE16B085BC}"/>
                </a:ext>
              </a:extLst>
            </p:cNvPr>
            <p:cNvSpPr/>
            <p:nvPr/>
          </p:nvSpPr>
          <p:spPr>
            <a:xfrm>
              <a:off x="7631863" y="3437734"/>
              <a:ext cx="1297995" cy="12931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Model</a:t>
              </a:r>
            </a:p>
          </p:txBody>
        </p:sp>
        <p:pic>
          <p:nvPicPr>
            <p:cNvPr id="61" name="Picture 60">
              <a:extLst>
                <a:ext uri="{FF2B5EF4-FFF2-40B4-BE49-F238E27FC236}">
                  <a16:creationId xmlns:a16="http://schemas.microsoft.com/office/drawing/2014/main" id="{9471EE32-5012-4A7D-AD02-BB191659B9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2392" y="3707267"/>
              <a:ext cx="652797" cy="652797"/>
            </a:xfrm>
            <a:prstGeom prst="rect">
              <a:avLst/>
            </a:prstGeom>
          </p:spPr>
        </p:pic>
      </p:grpSp>
      <p:grpSp>
        <p:nvGrpSpPr>
          <p:cNvPr id="46" name="Group 45">
            <a:extLst>
              <a:ext uri="{FF2B5EF4-FFF2-40B4-BE49-F238E27FC236}">
                <a16:creationId xmlns:a16="http://schemas.microsoft.com/office/drawing/2014/main" id="{0A2886A5-B9C3-4EDB-AC28-EB9F0EAFE36F}"/>
              </a:ext>
            </a:extLst>
          </p:cNvPr>
          <p:cNvGrpSpPr/>
          <p:nvPr/>
        </p:nvGrpSpPr>
        <p:grpSpPr>
          <a:xfrm>
            <a:off x="8215094" y="2787914"/>
            <a:ext cx="2350013" cy="1024379"/>
            <a:chOff x="8957789" y="1776671"/>
            <a:chExt cx="2967290" cy="1293452"/>
          </a:xfrm>
        </p:grpSpPr>
        <p:cxnSp>
          <p:nvCxnSpPr>
            <p:cNvPr id="56" name="Straight Arrow Connector 55">
              <a:extLst>
                <a:ext uri="{FF2B5EF4-FFF2-40B4-BE49-F238E27FC236}">
                  <a16:creationId xmlns:a16="http://schemas.microsoft.com/office/drawing/2014/main" id="{D687A9B8-7BB3-4567-B333-4134CF6C9DF0}"/>
                </a:ext>
              </a:extLst>
            </p:cNvPr>
            <p:cNvCxnSpPr>
              <a:cxnSpLocks/>
              <a:stCxn id="38" idx="3"/>
              <a:endCxn id="57" idx="1"/>
            </p:cNvCxnSpPr>
            <p:nvPr/>
          </p:nvCxnSpPr>
          <p:spPr>
            <a:xfrm>
              <a:off x="8957789" y="2423397"/>
              <a:ext cx="7808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BCE8EE8-48B7-42D4-A587-04847DA269C9}"/>
                </a:ext>
              </a:extLst>
            </p:cNvPr>
            <p:cNvSpPr/>
            <p:nvPr/>
          </p:nvSpPr>
          <p:spPr>
            <a:xfrm>
              <a:off x="9738618" y="1776671"/>
              <a:ext cx="2186461" cy="1293452"/>
            </a:xfrm>
            <a:prstGeom prst="rect">
              <a:avLst/>
            </a:prstGeom>
            <a:solidFill>
              <a:schemeClr val="bg2">
                <a:alpha val="79000"/>
              </a:schemeClr>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Analysis &amp; Readings</a:t>
              </a:r>
            </a:p>
          </p:txBody>
        </p:sp>
        <p:pic>
          <p:nvPicPr>
            <p:cNvPr id="58" name="Picture 57">
              <a:extLst>
                <a:ext uri="{FF2B5EF4-FFF2-40B4-BE49-F238E27FC236}">
                  <a16:creationId xmlns:a16="http://schemas.microsoft.com/office/drawing/2014/main" id="{46489DB1-6B03-41BF-AA87-CD2F3DEFE5DA}"/>
                </a:ext>
              </a:extLst>
            </p:cNvPr>
            <p:cNvPicPr>
              <a:picLocks noChangeAspect="1"/>
            </p:cNvPicPr>
            <p:nvPr/>
          </p:nvPicPr>
          <p:blipFill>
            <a:blip r:embed="rId15"/>
            <a:stretch>
              <a:fillRect/>
            </a:stretch>
          </p:blipFill>
          <p:spPr>
            <a:xfrm>
              <a:off x="10075154" y="2040632"/>
              <a:ext cx="623068" cy="623068"/>
            </a:xfrm>
            <a:prstGeom prst="rect">
              <a:avLst/>
            </a:prstGeom>
          </p:spPr>
        </p:pic>
        <p:pic>
          <p:nvPicPr>
            <p:cNvPr id="59" name="Picture 58">
              <a:extLst>
                <a:ext uri="{FF2B5EF4-FFF2-40B4-BE49-F238E27FC236}">
                  <a16:creationId xmlns:a16="http://schemas.microsoft.com/office/drawing/2014/main" id="{70B4A89A-F89B-481D-8229-2F669AA4A4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34757" y="2081487"/>
              <a:ext cx="652797" cy="652797"/>
            </a:xfrm>
            <a:prstGeom prst="rect">
              <a:avLst/>
            </a:prstGeom>
          </p:spPr>
        </p:pic>
      </p:grpSp>
      <p:grpSp>
        <p:nvGrpSpPr>
          <p:cNvPr id="47" name="Group 46">
            <a:extLst>
              <a:ext uri="{FF2B5EF4-FFF2-40B4-BE49-F238E27FC236}">
                <a16:creationId xmlns:a16="http://schemas.microsoft.com/office/drawing/2014/main" id="{C31731D3-1B36-4035-AE89-C3ED8925DBB4}"/>
              </a:ext>
            </a:extLst>
          </p:cNvPr>
          <p:cNvGrpSpPr/>
          <p:nvPr/>
        </p:nvGrpSpPr>
        <p:grpSpPr>
          <a:xfrm>
            <a:off x="8216564" y="3812293"/>
            <a:ext cx="1994172" cy="1310848"/>
            <a:chOff x="8959646" y="3070123"/>
            <a:chExt cx="2517980" cy="1655168"/>
          </a:xfrm>
        </p:grpSpPr>
        <p:cxnSp>
          <p:nvCxnSpPr>
            <p:cNvPr id="51" name="Connector: Elbow 50">
              <a:extLst>
                <a:ext uri="{FF2B5EF4-FFF2-40B4-BE49-F238E27FC236}">
                  <a16:creationId xmlns:a16="http://schemas.microsoft.com/office/drawing/2014/main" id="{C23F6AB2-CD4D-4204-B0FA-70601DA14CAF}"/>
                </a:ext>
              </a:extLst>
            </p:cNvPr>
            <p:cNvCxnSpPr>
              <a:cxnSpLocks/>
              <a:stCxn id="60" idx="3"/>
              <a:endCxn id="54" idx="1"/>
            </p:cNvCxnSpPr>
            <p:nvPr/>
          </p:nvCxnSpPr>
          <p:spPr>
            <a:xfrm>
              <a:off x="8959646" y="4075264"/>
              <a:ext cx="779893" cy="299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3B0FE71-B780-432E-916E-FA9A9D3E092A}"/>
                </a:ext>
              </a:extLst>
            </p:cNvPr>
            <p:cNvGrpSpPr/>
            <p:nvPr/>
          </p:nvGrpSpPr>
          <p:grpSpPr>
            <a:xfrm>
              <a:off x="9739539" y="3431220"/>
              <a:ext cx="1297995" cy="1294071"/>
              <a:chOff x="9739539" y="3431220"/>
              <a:chExt cx="1297995" cy="1294071"/>
            </a:xfrm>
          </p:grpSpPr>
          <p:sp>
            <p:nvSpPr>
              <p:cNvPr id="54" name="Field gateway">
                <a:extLst>
                  <a:ext uri="{FF2B5EF4-FFF2-40B4-BE49-F238E27FC236}">
                    <a16:creationId xmlns:a16="http://schemas.microsoft.com/office/drawing/2014/main" id="{6F46B967-C7C8-4BF7-81A7-4C72C3F39DE6}"/>
                  </a:ext>
                </a:extLst>
              </p:cNvPr>
              <p:cNvSpPr/>
              <p:nvPr/>
            </p:nvSpPr>
            <p:spPr>
              <a:xfrm>
                <a:off x="9739539" y="3431220"/>
                <a:ext cx="1297995" cy="1294071"/>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Web App</a:t>
                </a:r>
              </a:p>
            </p:txBody>
          </p:sp>
          <p:pic>
            <p:nvPicPr>
              <p:cNvPr id="55" name="Picture 54">
                <a:extLst>
                  <a:ext uri="{FF2B5EF4-FFF2-40B4-BE49-F238E27FC236}">
                    <a16:creationId xmlns:a16="http://schemas.microsoft.com/office/drawing/2014/main" id="{CAA8E9E3-0920-4916-A4A7-34F4C3A7165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97900" y="3717477"/>
                <a:ext cx="600322" cy="600322"/>
              </a:xfrm>
              <a:prstGeom prst="rect">
                <a:avLst/>
              </a:prstGeom>
            </p:spPr>
          </p:pic>
        </p:grpSp>
        <p:cxnSp>
          <p:nvCxnSpPr>
            <p:cNvPr id="53" name="Connector: Elbow 52">
              <a:extLst>
                <a:ext uri="{FF2B5EF4-FFF2-40B4-BE49-F238E27FC236}">
                  <a16:creationId xmlns:a16="http://schemas.microsoft.com/office/drawing/2014/main" id="{CA95F228-089B-46A9-BB8F-ABC8E8E83E1E}"/>
                </a:ext>
              </a:extLst>
            </p:cNvPr>
            <p:cNvCxnSpPr>
              <a:endCxn id="54" idx="3"/>
            </p:cNvCxnSpPr>
            <p:nvPr/>
          </p:nvCxnSpPr>
          <p:spPr>
            <a:xfrm rot="5400000">
              <a:off x="10753514" y="3354144"/>
              <a:ext cx="1008133" cy="44009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736EEB8-B42F-4346-BF17-D098E01AEB48}"/>
              </a:ext>
            </a:extLst>
          </p:cNvPr>
          <p:cNvGrpSpPr/>
          <p:nvPr/>
        </p:nvGrpSpPr>
        <p:grpSpPr>
          <a:xfrm>
            <a:off x="9081329" y="5123141"/>
            <a:ext cx="617969" cy="912568"/>
            <a:chOff x="10051558" y="4725291"/>
            <a:chExt cx="780290" cy="1152272"/>
          </a:xfrm>
        </p:grpSpPr>
        <p:cxnSp>
          <p:nvCxnSpPr>
            <p:cNvPr id="49" name="Straight Arrow Connector 48">
              <a:extLst>
                <a:ext uri="{FF2B5EF4-FFF2-40B4-BE49-F238E27FC236}">
                  <a16:creationId xmlns:a16="http://schemas.microsoft.com/office/drawing/2014/main" id="{3EA47555-056D-4A6A-A4A1-E275A33C9B46}"/>
                </a:ext>
              </a:extLst>
            </p:cNvPr>
            <p:cNvCxnSpPr>
              <a:cxnSpLocks/>
              <a:stCxn id="54" idx="2"/>
            </p:cNvCxnSpPr>
            <p:nvPr/>
          </p:nvCxnSpPr>
          <p:spPr>
            <a:xfrm flipH="1">
              <a:off x="10385760" y="4725291"/>
              <a:ext cx="2777" cy="371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4480BC75-FFC3-4169-9C4B-04AEC70D57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51558" y="5097273"/>
              <a:ext cx="780290" cy="780290"/>
            </a:xfrm>
            <a:prstGeom prst="rect">
              <a:avLst/>
            </a:prstGeom>
          </p:spPr>
        </p:pic>
      </p:grpSp>
      <p:sp>
        <p:nvSpPr>
          <p:cNvPr id="70" name="Field gateway">
            <a:extLst>
              <a:ext uri="{FF2B5EF4-FFF2-40B4-BE49-F238E27FC236}">
                <a16:creationId xmlns:a16="http://schemas.microsoft.com/office/drawing/2014/main" id="{BFF58F4F-EC61-4A98-9E20-2FE3209391F2}"/>
              </a:ext>
            </a:extLst>
          </p:cNvPr>
          <p:cNvSpPr/>
          <p:nvPr/>
        </p:nvSpPr>
        <p:spPr>
          <a:xfrm>
            <a:off x="1378506" y="4937732"/>
            <a:ext cx="1113008" cy="1413156"/>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900" dirty="0">
                <a:solidFill>
                  <a:prstClr val="white"/>
                </a:solidFill>
                <a:latin typeface="Segoe UI Semibold" panose="020B0702040204020203" pitchFamily="34" charset="0"/>
                <a:ea typeface="Segoe UI" pitchFamily="34" charset="0"/>
                <a:cs typeface="Segoe UI" pitchFamily="34" charset="0"/>
              </a:rPr>
              <a:t>Solar home</a:t>
            </a:r>
          </a:p>
        </p:txBody>
      </p:sp>
      <p:pic>
        <p:nvPicPr>
          <p:cNvPr id="4" name="Picture 3">
            <a:extLst>
              <a:ext uri="{FF2B5EF4-FFF2-40B4-BE49-F238E27FC236}">
                <a16:creationId xmlns:a16="http://schemas.microsoft.com/office/drawing/2014/main" id="{AB535238-A11F-4138-93F2-12950D890890}"/>
              </a:ext>
            </a:extLst>
          </p:cNvPr>
          <p:cNvPicPr>
            <a:picLocks noChangeAspect="1"/>
          </p:cNvPicPr>
          <p:nvPr/>
        </p:nvPicPr>
        <p:blipFill>
          <a:blip r:embed="rId18"/>
          <a:stretch>
            <a:fillRect/>
          </a:stretch>
        </p:blipFill>
        <p:spPr>
          <a:xfrm>
            <a:off x="1664951" y="5239869"/>
            <a:ext cx="540117" cy="566057"/>
          </a:xfrm>
          <a:prstGeom prst="rect">
            <a:avLst/>
          </a:prstGeom>
        </p:spPr>
      </p:pic>
      <p:cxnSp>
        <p:nvCxnSpPr>
          <p:cNvPr id="72" name="Straight Arrow Connector 71">
            <a:extLst>
              <a:ext uri="{FF2B5EF4-FFF2-40B4-BE49-F238E27FC236}">
                <a16:creationId xmlns:a16="http://schemas.microsoft.com/office/drawing/2014/main" id="{C2C14D19-ECF3-4F62-AC49-4A3574BC431F}"/>
              </a:ext>
            </a:extLst>
          </p:cNvPr>
          <p:cNvCxnSpPr>
            <a:cxnSpLocks/>
            <a:stCxn id="70" idx="3"/>
            <a:endCxn id="62" idx="1"/>
          </p:cNvCxnSpPr>
          <p:nvPr/>
        </p:nvCxnSpPr>
        <p:spPr>
          <a:xfrm>
            <a:off x="2491514" y="5644310"/>
            <a:ext cx="100528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2424395-CC23-43E6-9ED1-9D7DBF64C52A}"/>
              </a:ext>
            </a:extLst>
          </p:cNvPr>
          <p:cNvGrpSpPr/>
          <p:nvPr/>
        </p:nvGrpSpPr>
        <p:grpSpPr>
          <a:xfrm>
            <a:off x="7157018" y="5622768"/>
            <a:ext cx="1652356" cy="773253"/>
            <a:chOff x="5887432" y="1455632"/>
            <a:chExt cx="2096198" cy="980958"/>
          </a:xfrm>
        </p:grpSpPr>
        <p:grpSp>
          <p:nvGrpSpPr>
            <p:cNvPr id="74" name="Group 73">
              <a:extLst>
                <a:ext uri="{FF2B5EF4-FFF2-40B4-BE49-F238E27FC236}">
                  <a16:creationId xmlns:a16="http://schemas.microsoft.com/office/drawing/2014/main" id="{678DD1C1-08F2-4526-BD30-3997E137ED45}"/>
                </a:ext>
              </a:extLst>
            </p:cNvPr>
            <p:cNvGrpSpPr/>
            <p:nvPr/>
          </p:nvGrpSpPr>
          <p:grpSpPr>
            <a:xfrm>
              <a:off x="5887432" y="1455632"/>
              <a:ext cx="2096198" cy="980958"/>
              <a:chOff x="5887432" y="1455632"/>
              <a:chExt cx="2096198" cy="980958"/>
            </a:xfrm>
          </p:grpSpPr>
          <p:sp>
            <p:nvSpPr>
              <p:cNvPr id="76" name="Field gateway">
                <a:extLst>
                  <a:ext uri="{FF2B5EF4-FFF2-40B4-BE49-F238E27FC236}">
                    <a16:creationId xmlns:a16="http://schemas.microsoft.com/office/drawing/2014/main" id="{D5D2901A-99E0-4137-A075-FA70E04E7D0A}"/>
                  </a:ext>
                </a:extLst>
              </p:cNvPr>
              <p:cNvSpPr/>
              <p:nvPr/>
            </p:nvSpPr>
            <p:spPr>
              <a:xfrm>
                <a:off x="5887432" y="1455632"/>
                <a:ext cx="2096198" cy="980958"/>
              </a:xfrm>
              <a:prstGeom prst="rect">
                <a:avLst/>
              </a:prstGeom>
              <a:solidFill>
                <a:schemeClr val="bg2"/>
              </a:solidFill>
              <a:ln w="31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700" b="1" dirty="0">
                    <a:solidFill>
                      <a:prstClr val="white"/>
                    </a:solidFill>
                    <a:latin typeface="Segoe UI Semibold" panose="020B0702040204020203" pitchFamily="34" charset="0"/>
                    <a:ea typeface="Segoe UI" pitchFamily="34" charset="0"/>
                    <a:cs typeface="Segoe UI" pitchFamily="34" charset="0"/>
                  </a:rPr>
                  <a:t>vattenfall.</a:t>
                </a:r>
                <a:r>
                  <a:rPr lang="en-US" sz="700" dirty="0">
                    <a:solidFill>
                      <a:schemeClr val="tx1">
                        <a:lumMod val="50000"/>
                      </a:schemeClr>
                    </a:solidFill>
                    <a:latin typeface="Segoe UI Light" panose="020B0502040204020203" pitchFamily="34" charset="0"/>
                    <a:ea typeface="Segoe UI" pitchFamily="34" charset="0"/>
                    <a:cs typeface="Segoe UI Light" panose="020B0502040204020203" pitchFamily="34" charset="0"/>
                  </a:rPr>
                  <a:t>microServiceBus.com</a:t>
                </a:r>
              </a:p>
            </p:txBody>
          </p:sp>
          <p:pic>
            <p:nvPicPr>
              <p:cNvPr id="77" name="Picture 76">
                <a:extLst>
                  <a:ext uri="{FF2B5EF4-FFF2-40B4-BE49-F238E27FC236}">
                    <a16:creationId xmlns:a16="http://schemas.microsoft.com/office/drawing/2014/main" id="{E2D45686-5D95-4354-B442-B8086DC180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70476" y="1589760"/>
                <a:ext cx="492246" cy="492246"/>
              </a:xfrm>
              <a:prstGeom prst="rect">
                <a:avLst/>
              </a:prstGeom>
            </p:spPr>
          </p:pic>
        </p:grpSp>
        <p:sp>
          <p:nvSpPr>
            <p:cNvPr id="75" name="TextBox 74">
              <a:extLst>
                <a:ext uri="{FF2B5EF4-FFF2-40B4-BE49-F238E27FC236}">
                  <a16:creationId xmlns:a16="http://schemas.microsoft.com/office/drawing/2014/main" id="{32738837-FAA5-457C-82EC-FAEEA8789F46}"/>
                </a:ext>
              </a:extLst>
            </p:cNvPr>
            <p:cNvSpPr txBox="1"/>
            <p:nvPr/>
          </p:nvSpPr>
          <p:spPr>
            <a:xfrm>
              <a:off x="6577964" y="1545570"/>
              <a:ext cx="1298163" cy="655955"/>
            </a:xfrm>
            <a:prstGeom prst="rect">
              <a:avLst/>
            </a:prstGeom>
            <a:noFill/>
          </p:spPr>
          <p:txBody>
            <a:bodyPr wrap="square" lIns="182880" tIns="146304" rIns="182880" bIns="146304" rtlCol="0">
              <a:spAutoFit/>
            </a:bodyPr>
            <a:lstStyle/>
            <a:p>
              <a:pPr>
                <a:lnSpc>
                  <a:spcPct val="90000"/>
                </a:lnSpc>
                <a:spcAft>
                  <a:spcPts val="600"/>
                </a:spcAft>
              </a:pPr>
              <a:r>
                <a:rPr lang="sv-SE" sz="800" dirty="0" err="1">
                  <a:gradFill>
                    <a:gsLst>
                      <a:gs pos="2917">
                        <a:schemeClr val="tx1"/>
                      </a:gs>
                      <a:gs pos="30000">
                        <a:schemeClr val="tx1"/>
                      </a:gs>
                    </a:gsLst>
                    <a:lin ang="5400000" scaled="0"/>
                  </a:gradFill>
                </a:rPr>
                <a:t>Device</a:t>
              </a:r>
              <a:r>
                <a:rPr lang="sv-SE" sz="800" dirty="0">
                  <a:gradFill>
                    <a:gsLst>
                      <a:gs pos="2917">
                        <a:schemeClr val="tx1"/>
                      </a:gs>
                      <a:gs pos="30000">
                        <a:schemeClr val="tx1"/>
                      </a:gs>
                    </a:gsLst>
                    <a:lin ang="5400000" scaled="0"/>
                  </a:gradFill>
                </a:rPr>
                <a:t> Management</a:t>
              </a:r>
              <a:endParaRPr lang="sv-SE" sz="1200" dirty="0">
                <a:gradFill>
                  <a:gsLst>
                    <a:gs pos="2917">
                      <a:schemeClr val="tx1"/>
                    </a:gs>
                    <a:gs pos="30000">
                      <a:schemeClr val="tx1"/>
                    </a:gs>
                  </a:gsLst>
                  <a:lin ang="5400000" scaled="0"/>
                </a:gradFill>
              </a:endParaRPr>
            </a:p>
          </p:txBody>
        </p:sp>
      </p:grpSp>
      <p:cxnSp>
        <p:nvCxnSpPr>
          <p:cNvPr id="78" name="Straight Arrow Connector 77">
            <a:extLst>
              <a:ext uri="{FF2B5EF4-FFF2-40B4-BE49-F238E27FC236}">
                <a16:creationId xmlns:a16="http://schemas.microsoft.com/office/drawing/2014/main" id="{2ED58C4E-A524-42FE-9784-FB8A396EE94B}"/>
              </a:ext>
            </a:extLst>
          </p:cNvPr>
          <p:cNvCxnSpPr>
            <a:cxnSpLocks/>
            <a:stCxn id="76" idx="1"/>
          </p:cNvCxnSpPr>
          <p:nvPr/>
        </p:nvCxnSpPr>
        <p:spPr>
          <a:xfrm flipH="1">
            <a:off x="6757378" y="6009395"/>
            <a:ext cx="39964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D3FA6C9-3467-4709-8672-6F21A8226CD2}"/>
              </a:ext>
            </a:extLst>
          </p:cNvPr>
          <p:cNvCxnSpPr>
            <a:stCxn id="76" idx="2"/>
          </p:cNvCxnSpPr>
          <p:nvPr/>
        </p:nvCxnSpPr>
        <p:spPr>
          <a:xfrm rot="5400000" flipH="1">
            <a:off x="5787619" y="4200445"/>
            <a:ext cx="278119" cy="4113034"/>
          </a:xfrm>
          <a:prstGeom prst="bentConnector3">
            <a:avLst>
              <a:gd name="adj1" fmla="val -8219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0738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10.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_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9.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31578</TotalTime>
  <Words>621</Words>
  <Application>Microsoft Office PowerPoint</Application>
  <PresentationFormat>Widescreen</PresentationFormat>
  <Paragraphs>302</Paragraphs>
  <Slides>28</Slides>
  <Notes>5</Notes>
  <HiddenSlides>0</HiddenSlides>
  <MMClips>0</MMClips>
  <ScaleCrop>false</ScaleCrop>
  <HeadingPairs>
    <vt:vector size="8" baseType="variant">
      <vt:variant>
        <vt:lpstr>Fonts Used</vt:lpstr>
      </vt:variant>
      <vt:variant>
        <vt:i4>11</vt:i4>
      </vt:variant>
      <vt:variant>
        <vt:lpstr>Theme</vt:lpstr>
      </vt:variant>
      <vt:variant>
        <vt:i4>11</vt:i4>
      </vt:variant>
      <vt:variant>
        <vt:lpstr>Embedded OLE Servers</vt:lpstr>
      </vt:variant>
      <vt:variant>
        <vt:i4>1</vt:i4>
      </vt:variant>
      <vt:variant>
        <vt:lpstr>Slide Titles</vt:lpstr>
      </vt:variant>
      <vt:variant>
        <vt:i4>28</vt:i4>
      </vt:variant>
    </vt:vector>
  </HeadingPairs>
  <TitlesOfParts>
    <vt:vector size="51"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1_Axians</vt:lpstr>
      <vt:lpstr>10_3-30680_Worldwide Partner Conference 2015 </vt:lpstr>
      <vt:lpstr>3_Template 16/9 Actemium</vt:lpstr>
      <vt:lpstr>Office Theme</vt:lpstr>
      <vt:lpstr>think-cell Slide</vt:lpstr>
      <vt:lpstr>PowerPoint Presentation</vt:lpstr>
      <vt:lpstr>IoT Device Management - using microServiceBus.com</vt:lpstr>
      <vt:lpstr>PowerPoint Presentation</vt:lpstr>
      <vt:lpstr>PowerPoint Presentation</vt:lpstr>
      <vt:lpstr>PowerPoint Presentation</vt:lpstr>
      <vt:lpstr>PowerPoint Presentation</vt:lpstr>
      <vt:lpstr>DES Business Platform</vt:lpstr>
      <vt:lpstr>PowerPoint Presentation</vt:lpstr>
      <vt:lpstr>PowerPoint Presentation</vt:lpstr>
      <vt:lpstr>PowerPoint Presentation</vt:lpstr>
      <vt:lpstr>PowerPoint Presentation</vt:lpstr>
      <vt:lpstr>PowerPoint Presentation</vt:lpstr>
      <vt:lpstr>PowerPoint Presentation</vt:lpstr>
      <vt:lpstr>SANDVIK INTELLIGENT TUBE</vt:lpstr>
      <vt:lpstr>PowerPoint Presentation</vt:lpstr>
      <vt:lpstr>PowerPoint Presentation</vt:lpstr>
      <vt:lpstr>PowerPoint Presentation</vt:lpstr>
      <vt:lpstr>PowerPoint Presentation</vt:lpstr>
      <vt:lpstr>PowerPoint Presentation</vt:lpstr>
      <vt:lpstr>So how does microServiceBus.com fit in?</vt:lpstr>
      <vt:lpstr>Axians – IoT Operation</vt:lpstr>
      <vt:lpstr>Axians – IoT Operation</vt:lpstr>
      <vt:lpstr>Axians – IoT Operation</vt:lpstr>
      <vt:lpstr>IoT platforms</vt:lpstr>
      <vt:lpstr>General Device Architecture</vt:lpstr>
      <vt:lpstr>microServiceBus Architecture (node.js)</vt:lpstr>
      <vt:lpstr>microServiceBus Architecture (node.js)</vt:lpstr>
      <vt:lpstr>microServiceBus 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Mikael Håkansson</cp:lastModifiedBy>
  <cp:revision>158</cp:revision>
  <dcterms:modified xsi:type="dcterms:W3CDTF">2018-04-30T16:32:36Z</dcterms:modified>
</cp:coreProperties>
</file>